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08"/>
            <a:ext cx="7990656" cy="963538"/>
          </a:xfrm>
        </p:spPr>
        <p:txBody>
          <a:bodyPr>
            <a:normAutofit/>
          </a:bodyPr>
          <a:lstStyle/>
          <a:p>
            <a:r>
              <a:rPr lang="ar-IQ" sz="2800" b="1" dirty="0"/>
              <a:t> التأثيرات البيئية (المحيطية) والتعبير الجيني</a:t>
            </a:r>
          </a:p>
        </p:txBody>
      </p:sp>
      <p:sp>
        <p:nvSpPr>
          <p:cNvPr id="3" name="عنوان فرعي 2"/>
          <p:cNvSpPr>
            <a:spLocks noGrp="1"/>
          </p:cNvSpPr>
          <p:nvPr>
            <p:ph type="subTitle" idx="1"/>
          </p:nvPr>
        </p:nvSpPr>
        <p:spPr>
          <a:xfrm>
            <a:off x="395536" y="1052736"/>
            <a:ext cx="8424936" cy="5328592"/>
          </a:xfrm>
        </p:spPr>
        <p:txBody>
          <a:bodyPr>
            <a:normAutofit/>
          </a:bodyPr>
          <a:lstStyle/>
          <a:p>
            <a:pPr algn="r"/>
            <a:endParaRPr lang="ar-IQ" sz="1400" b="1" dirty="0" smtClean="0">
              <a:solidFill>
                <a:schemeClr val="bg2">
                  <a:lumMod val="10000"/>
                </a:schemeClr>
              </a:solidFill>
            </a:endParaRPr>
          </a:p>
          <a:p>
            <a:pPr algn="r"/>
            <a:r>
              <a:rPr lang="ar-IQ" sz="1400" b="1" dirty="0" smtClean="0">
                <a:solidFill>
                  <a:schemeClr val="bg2">
                    <a:lumMod val="10000"/>
                  </a:schemeClr>
                </a:solidFill>
              </a:rPr>
              <a:t>ان </a:t>
            </a:r>
            <a:r>
              <a:rPr lang="ar-IQ" sz="1400" b="1" dirty="0">
                <a:solidFill>
                  <a:schemeClr val="bg2">
                    <a:lumMod val="10000"/>
                  </a:schemeClr>
                </a:solidFill>
              </a:rPr>
              <a:t>وجود </a:t>
            </a:r>
            <a:r>
              <a:rPr lang="ar-IQ" sz="1400" b="1" dirty="0" err="1">
                <a:solidFill>
                  <a:schemeClr val="bg2">
                    <a:lumMod val="10000"/>
                  </a:schemeClr>
                </a:solidFill>
              </a:rPr>
              <a:t>أليل</a:t>
            </a:r>
            <a:r>
              <a:rPr lang="ar-IQ" sz="1400" b="1" dirty="0">
                <a:solidFill>
                  <a:schemeClr val="bg2">
                    <a:lumMod val="10000"/>
                  </a:schemeClr>
                </a:solidFill>
              </a:rPr>
              <a:t> معين في فرد معين لا يضمن دائما وجود تأثير معين، </a:t>
            </a:r>
            <a:r>
              <a:rPr lang="ar-IQ" sz="1400" b="1" dirty="0" err="1">
                <a:solidFill>
                  <a:schemeClr val="bg2">
                    <a:lumMod val="10000"/>
                  </a:schemeClr>
                </a:solidFill>
              </a:rPr>
              <a:t>فالاليل</a:t>
            </a:r>
            <a:r>
              <a:rPr lang="ar-IQ" sz="1400" b="1" dirty="0">
                <a:solidFill>
                  <a:schemeClr val="bg2">
                    <a:lumMod val="10000"/>
                  </a:schemeClr>
                </a:solidFill>
              </a:rPr>
              <a:t> السائد مثلاً يخفي تأثير الاليل </a:t>
            </a:r>
            <a:r>
              <a:rPr lang="ar-IQ" sz="1400" b="1" dirty="0" err="1">
                <a:solidFill>
                  <a:schemeClr val="bg2">
                    <a:lumMod val="10000"/>
                  </a:schemeClr>
                </a:solidFill>
              </a:rPr>
              <a:t>المنتحي</a:t>
            </a:r>
            <a:r>
              <a:rPr lang="ar-IQ" sz="1400" b="1" dirty="0">
                <a:solidFill>
                  <a:schemeClr val="bg2">
                    <a:lumMod val="10000"/>
                  </a:schemeClr>
                </a:solidFill>
              </a:rPr>
              <a:t> له، ويمكن تعقب العوامل التي تحور تأثير جين معين عبر الفجوة الواسعة ما بين اتحاد المادة الوراثية لكل من </a:t>
            </a:r>
            <a:r>
              <a:rPr lang="ar-IQ" sz="1400" b="1" dirty="0" err="1">
                <a:solidFill>
                  <a:schemeClr val="bg2">
                    <a:lumMod val="10000"/>
                  </a:schemeClr>
                </a:solidFill>
              </a:rPr>
              <a:t>الكميتتين</a:t>
            </a:r>
            <a:r>
              <a:rPr lang="ar-IQ" sz="1400" b="1" dirty="0">
                <a:solidFill>
                  <a:schemeClr val="bg2">
                    <a:lumMod val="10000"/>
                  </a:schemeClr>
                </a:solidFill>
              </a:rPr>
              <a:t> المذكرة والمؤنثة وحتى ظهور الشكل المظهري (</a:t>
            </a:r>
            <a:r>
              <a:rPr lang="ar-IQ" sz="1400" b="1" dirty="0" err="1">
                <a:solidFill>
                  <a:schemeClr val="bg2">
                    <a:lumMod val="10000"/>
                  </a:schemeClr>
                </a:solidFill>
              </a:rPr>
              <a:t>الفينونايب</a:t>
            </a:r>
            <a:r>
              <a:rPr lang="ar-IQ" sz="1400" b="1" dirty="0">
                <a:solidFill>
                  <a:schemeClr val="bg2">
                    <a:lumMod val="10000"/>
                  </a:schemeClr>
                </a:solidFill>
              </a:rPr>
              <a:t>) للفرد.</a:t>
            </a:r>
          </a:p>
          <a:p>
            <a:pPr algn="r"/>
            <a:r>
              <a:rPr lang="ar-IQ" sz="1400" b="1" dirty="0">
                <a:solidFill>
                  <a:schemeClr val="bg2">
                    <a:lumMod val="10000"/>
                  </a:schemeClr>
                </a:solidFill>
              </a:rPr>
              <a:t>       ان كل المادة الوراثية التي تحدد جميع مواصفات الفرد (منذ نشؤه من بيضة مخصبة إلى موته الطبيعي ) لاتزن أكثر من أجزاء قليلة من ألاف الأجزاء من الغرام من الـ </a:t>
            </a:r>
            <a:r>
              <a:rPr lang="en-US" sz="1400" b="1" dirty="0">
                <a:solidFill>
                  <a:schemeClr val="bg2">
                    <a:lumMod val="10000"/>
                  </a:schemeClr>
                </a:solidFill>
              </a:rPr>
              <a:t>DNA </a:t>
            </a:r>
            <a:r>
              <a:rPr lang="ar-IQ" sz="1400" b="1" dirty="0">
                <a:solidFill>
                  <a:schemeClr val="bg2">
                    <a:lumMod val="10000"/>
                  </a:schemeClr>
                </a:solidFill>
              </a:rPr>
              <a:t>وهي تنتقل عبر الأجيال، بينما كتلة جسم الفرد هائلة بما لا يقاس، فوزن الإنسان مثلاً اكبر من مادته الوراثية </a:t>
            </a:r>
            <a:r>
              <a:rPr lang="ar-IQ" sz="1400" b="1" dirty="0" err="1">
                <a:solidFill>
                  <a:schemeClr val="bg2">
                    <a:lumMod val="10000"/>
                  </a:schemeClr>
                </a:solidFill>
              </a:rPr>
              <a:t>يتريليونات</a:t>
            </a:r>
            <a:r>
              <a:rPr lang="ar-IQ" sz="1400" b="1" dirty="0">
                <a:solidFill>
                  <a:schemeClr val="bg2">
                    <a:lumMod val="10000"/>
                  </a:schemeClr>
                </a:solidFill>
              </a:rPr>
              <a:t> عديدة من المرات، ولكي ينمو الفرد فأنه يحتاج إلى كميات هائلة من المواد من محيطه الخارجي لبناء جسمه من خلال تفاعلات مناسبة ليأخذ الشكل المظهري النهائي من خلال الرسائل </a:t>
            </a:r>
            <a:r>
              <a:rPr lang="ar-IQ" sz="1400" b="1" dirty="0" err="1">
                <a:solidFill>
                  <a:schemeClr val="bg2">
                    <a:lumMod val="10000"/>
                  </a:schemeClr>
                </a:solidFill>
              </a:rPr>
              <a:t>التوصيفية</a:t>
            </a:r>
            <a:r>
              <a:rPr lang="ar-IQ" sz="1400" b="1" dirty="0">
                <a:solidFill>
                  <a:schemeClr val="bg2">
                    <a:lumMod val="10000"/>
                  </a:schemeClr>
                </a:solidFill>
              </a:rPr>
              <a:t> التي تبعثها مادته الوراثية، لكن تنفيذ تعليمات الرسائل يعتمد من جانب </a:t>
            </a:r>
            <a:r>
              <a:rPr lang="ar-IQ" sz="1400" b="1" dirty="0" err="1">
                <a:solidFill>
                  <a:schemeClr val="bg2">
                    <a:lumMod val="10000"/>
                  </a:schemeClr>
                </a:solidFill>
              </a:rPr>
              <a:t>أخرعلى</a:t>
            </a:r>
            <a:r>
              <a:rPr lang="ar-IQ" sz="1400" b="1" dirty="0">
                <a:solidFill>
                  <a:schemeClr val="bg2">
                    <a:lumMod val="10000"/>
                  </a:schemeClr>
                </a:solidFill>
              </a:rPr>
              <a:t> عوامل المحيط كدرجة الحرارة والغذاء والضوء ...الخ فالتركيب الوراثي يتفاعل مع المحيط الخارجي طول فترة تكوين الشكل المظهري للكائن الحي والذي يستغرق حياته كلها . </a:t>
            </a:r>
          </a:p>
          <a:p>
            <a:pPr algn="r"/>
            <a:r>
              <a:rPr lang="ar-IQ" sz="1400" b="1" dirty="0">
                <a:solidFill>
                  <a:schemeClr val="bg2">
                    <a:lumMod val="10000"/>
                  </a:schemeClr>
                </a:solidFill>
              </a:rPr>
              <a:t>      إن عملية التطور تتضمن خطوات عديدة وفي كل خطوة يحصل تفاعل بين المحيط والتركيب الوراثي (</a:t>
            </a:r>
            <a:r>
              <a:rPr lang="ar-IQ" sz="1400" b="1" dirty="0" err="1">
                <a:solidFill>
                  <a:schemeClr val="bg2">
                    <a:lumMod val="10000"/>
                  </a:schemeClr>
                </a:solidFill>
              </a:rPr>
              <a:t>الجينوتايب</a:t>
            </a:r>
            <a:r>
              <a:rPr lang="ar-IQ" sz="1400" b="1" dirty="0">
                <a:solidFill>
                  <a:schemeClr val="bg2">
                    <a:lumMod val="10000"/>
                  </a:schemeClr>
                </a:solidFill>
              </a:rPr>
              <a:t>) ابتداءً من تفاعل جين مع جين ثم جين مع كروموسوم ثم </a:t>
            </a:r>
            <a:r>
              <a:rPr lang="ar-IQ" sz="1400" b="1" dirty="0" err="1">
                <a:solidFill>
                  <a:schemeClr val="bg2">
                    <a:lumMod val="10000"/>
                  </a:schemeClr>
                </a:solidFill>
              </a:rPr>
              <a:t>كرومووسوم</a:t>
            </a:r>
            <a:r>
              <a:rPr lang="ar-IQ" sz="1400" b="1" dirty="0">
                <a:solidFill>
                  <a:schemeClr val="bg2">
                    <a:lumMod val="10000"/>
                  </a:schemeClr>
                </a:solidFill>
              </a:rPr>
              <a:t> مع نواة ونواة مع </a:t>
            </a:r>
            <a:r>
              <a:rPr lang="ar-IQ" sz="1400" b="1" dirty="0" err="1">
                <a:solidFill>
                  <a:schemeClr val="bg2">
                    <a:lumMod val="10000"/>
                  </a:schemeClr>
                </a:solidFill>
              </a:rPr>
              <a:t>سايتوبلازم</a:t>
            </a:r>
            <a:r>
              <a:rPr lang="ar-IQ" sz="1400" b="1" dirty="0">
                <a:solidFill>
                  <a:schemeClr val="bg2">
                    <a:lumMod val="10000"/>
                  </a:schemeClr>
                </a:solidFill>
              </a:rPr>
              <a:t> وخلية مع نسيج وهكذا، لذا لا يستطيع جين بمفرده إن يحدد صفة ما وإنما هناك جينات معينة تحت ظروف بيئية (محيطة ) معنية تؤثر في تكوين صفة معينة مثل لون العيون، </a:t>
            </a:r>
            <a:r>
              <a:rPr lang="ar-IQ" sz="1400" b="1" dirty="0" err="1">
                <a:solidFill>
                  <a:schemeClr val="bg2">
                    <a:lumMod val="10000"/>
                  </a:schemeClr>
                </a:solidFill>
              </a:rPr>
              <a:t>فالفينوتايب</a:t>
            </a:r>
            <a:r>
              <a:rPr lang="ar-IQ" sz="1400" b="1" dirty="0">
                <a:solidFill>
                  <a:schemeClr val="bg2">
                    <a:lumMod val="10000"/>
                  </a:schemeClr>
                </a:solidFill>
              </a:rPr>
              <a:t> هو حاصل تفاعل العديد من العوامل البيئية مع التركيب الوراثي عند مستويات تطورية عديدة، وعليه مظهر الفرد لا يعبر دائماً عن دستوره الوراثي وهنا يمكن ملاحظة وقياس نوعين من التأثيرات وهما : </a:t>
            </a:r>
          </a:p>
          <a:p>
            <a:pPr algn="r"/>
            <a:r>
              <a:rPr lang="ar-IQ" sz="1400" b="1" dirty="0">
                <a:solidFill>
                  <a:schemeClr val="bg2">
                    <a:lumMod val="10000"/>
                  </a:schemeClr>
                </a:solidFill>
              </a:rPr>
              <a:t>النفوذية </a:t>
            </a:r>
            <a:r>
              <a:rPr lang="en-US" sz="1400" b="1" dirty="0" err="1">
                <a:solidFill>
                  <a:schemeClr val="bg2">
                    <a:lumMod val="10000"/>
                  </a:schemeClr>
                </a:solidFill>
              </a:rPr>
              <a:t>Penetrans</a:t>
            </a:r>
            <a:r>
              <a:rPr lang="en-US" sz="1400" b="1" dirty="0">
                <a:solidFill>
                  <a:schemeClr val="bg2">
                    <a:lumMod val="10000"/>
                  </a:schemeClr>
                </a:solidFill>
              </a:rPr>
              <a:t>  : </a:t>
            </a:r>
            <a:r>
              <a:rPr lang="ar-IQ" sz="1400" b="1" dirty="0">
                <a:solidFill>
                  <a:schemeClr val="bg2">
                    <a:lumMod val="10000"/>
                  </a:schemeClr>
                </a:solidFill>
              </a:rPr>
              <a:t>وهي نسبة التراكيب الوراثية التي تعطي شكل مظهري معين ومثال على ذلك في </a:t>
            </a:r>
            <a:r>
              <a:rPr lang="ar-IQ" sz="1400" b="1" dirty="0" err="1">
                <a:solidFill>
                  <a:schemeClr val="bg2">
                    <a:lumMod val="10000"/>
                  </a:schemeClr>
                </a:solidFill>
              </a:rPr>
              <a:t>الدروسوفلا</a:t>
            </a:r>
            <a:r>
              <a:rPr lang="ar-IQ" sz="1400" b="1" dirty="0">
                <a:solidFill>
                  <a:schemeClr val="bg2">
                    <a:lumMod val="10000"/>
                  </a:schemeClr>
                </a:solidFill>
              </a:rPr>
              <a:t> توجد طفرة سائدة هي صفة عين الفص </a:t>
            </a:r>
            <a:r>
              <a:rPr lang="en-US" sz="1400" b="1" dirty="0">
                <a:solidFill>
                  <a:schemeClr val="bg2">
                    <a:lumMod val="10000"/>
                  </a:schemeClr>
                </a:solidFill>
              </a:rPr>
              <a:t>Lobe eye  </a:t>
            </a:r>
            <a:r>
              <a:rPr lang="ar-IQ" sz="1400" b="1" dirty="0">
                <a:solidFill>
                  <a:schemeClr val="bg2">
                    <a:lumMod val="10000"/>
                  </a:schemeClr>
                </a:solidFill>
              </a:rPr>
              <a:t>ونسبتها 75% علماً ان جميع افرادها تحمل هذا الجين </a:t>
            </a:r>
            <a:r>
              <a:rPr lang="ar-IQ" sz="1400" b="1" dirty="0" err="1">
                <a:solidFill>
                  <a:schemeClr val="bg2">
                    <a:lumMod val="10000"/>
                  </a:schemeClr>
                </a:solidFill>
              </a:rPr>
              <a:t>الطافر</a:t>
            </a:r>
            <a:r>
              <a:rPr lang="ar-IQ" sz="1400" b="1" dirty="0">
                <a:solidFill>
                  <a:schemeClr val="bg2">
                    <a:lumMod val="10000"/>
                  </a:schemeClr>
                </a:solidFill>
              </a:rPr>
              <a:t>، وعليه فأن هذه الطفرة تملك نفوذية بنسبة 75% .</a:t>
            </a:r>
          </a:p>
          <a:p>
            <a:pPr algn="r"/>
            <a:r>
              <a:rPr lang="ar-IQ" sz="1400" b="1" dirty="0">
                <a:solidFill>
                  <a:schemeClr val="bg2">
                    <a:lumMod val="10000"/>
                  </a:schemeClr>
                </a:solidFill>
              </a:rPr>
              <a:t>التعبيرية </a:t>
            </a:r>
            <a:r>
              <a:rPr lang="en-US" sz="1400" b="1" dirty="0">
                <a:solidFill>
                  <a:schemeClr val="bg2">
                    <a:lumMod val="10000"/>
                  </a:schemeClr>
                </a:solidFill>
              </a:rPr>
              <a:t>Expressivity  : </a:t>
            </a:r>
            <a:r>
              <a:rPr lang="ar-IQ" sz="1400" b="1" dirty="0">
                <a:solidFill>
                  <a:schemeClr val="bg2">
                    <a:lumMod val="10000"/>
                  </a:schemeClr>
                </a:solidFill>
              </a:rPr>
              <a:t>وهي درجة تعبير الجين في صفة معينة، أو هي شدة تعبير الجين في صفة معينة، مثلاً شدة تجعيد البذور في البزاليا ، اما التعبيرية لصفة عين الفص المذكورة اعلاه فتتراوح ما بين غياب الفص تماماً الى ظهورها في حالتها التامة . </a:t>
            </a:r>
          </a:p>
          <a:p>
            <a:pPr algn="r"/>
            <a:endParaRPr lang="ar-IQ" sz="1400" b="1" dirty="0">
              <a:solidFill>
                <a:schemeClr val="bg2">
                  <a:lumMod val="10000"/>
                </a:schemeClr>
              </a:solidFill>
            </a:endParaRPr>
          </a:p>
          <a:p>
            <a:pPr algn="r"/>
            <a:endParaRPr lang="ar-IQ" sz="1400" b="1" dirty="0">
              <a:solidFill>
                <a:schemeClr val="bg2">
                  <a:lumMod val="10000"/>
                </a:schemeClr>
              </a:solidFill>
            </a:endParaRPr>
          </a:p>
        </p:txBody>
      </p:sp>
    </p:spTree>
    <p:extLst>
      <p:ext uri="{BB962C8B-B14F-4D97-AF65-F5344CB8AC3E}">
        <p14:creationId xmlns:p14="http://schemas.microsoft.com/office/powerpoint/2010/main" val="1476486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pPr algn="r"/>
            <a:r>
              <a:rPr lang="ar-IQ" sz="1400" b="1" dirty="0"/>
              <a:t>اهم التأثيرات البيئية الخارجية على الشكل المظهري : </a:t>
            </a:r>
            <a:br>
              <a:rPr lang="ar-IQ" sz="1400" b="1" dirty="0"/>
            </a:br>
            <a:r>
              <a:rPr lang="ar-IQ" sz="1400" b="1" dirty="0"/>
              <a:t>1ـ درجة الحرارة : مثل اللون الاحمر </a:t>
            </a:r>
            <a:r>
              <a:rPr lang="ar-IQ" sz="1400" b="1" dirty="0" err="1"/>
              <a:t>للازهار</a:t>
            </a:r>
            <a:r>
              <a:rPr lang="ar-IQ" sz="1400" b="1" dirty="0"/>
              <a:t> في نبات زهرة الربيع يكون هو السائد في درجة حرارة الغرفة بينما يتحول الى اللون الابيض عند تعرض النبات الى درجة حرارة 68 </a:t>
            </a:r>
            <a:r>
              <a:rPr lang="ar-IQ" sz="1400" b="1" dirty="0" err="1"/>
              <a:t>فهرنهات</a:t>
            </a:r>
            <a:r>
              <a:rPr lang="ar-IQ" sz="1400" b="1" dirty="0"/>
              <a:t> . </a:t>
            </a:r>
            <a:br>
              <a:rPr lang="ar-IQ" sz="1400" b="1" dirty="0"/>
            </a:br>
            <a:r>
              <a:rPr lang="ar-IQ" sz="1400" b="1" dirty="0"/>
              <a:t>2ـ الضوء :  وهو مهم للنبات اكثر من غيره، فنمو الباردات ولو لفترة قصيرة فأنها لا تستطيع ان تطور الكلوروفيل في الظل ( مع امتلاكها لجينات تطوير الكلوروفيل ). </a:t>
            </a:r>
            <a:br>
              <a:rPr lang="ar-IQ" sz="1400" b="1" dirty="0"/>
            </a:br>
            <a:r>
              <a:rPr lang="ar-IQ" sz="1400" b="1" dirty="0"/>
              <a:t>3ـ الغذاء :  حيث يؤدي الغذاء وظائف عديدة ومنها توفير الطاقة وتزويد الفرد بالمادة اللازمة للبناء .... الخ . حيث يختلف الإفراد في حاجتهم للغذاء كماً ونوعاً وحتى ضمن النوع الواحد وخاصة عند حصول طفرات تجعلهم عاجزين عن تصنيع مركبات معينة ضرورية </a:t>
            </a:r>
            <a:r>
              <a:rPr lang="ar-IQ" sz="1400" b="1" dirty="0" err="1"/>
              <a:t>لانجاز</a:t>
            </a:r>
            <a:r>
              <a:rPr lang="ar-IQ" sz="1400" b="1" dirty="0"/>
              <a:t> وظيفة أو اكثر مما يتطلب إضافتها لغذائهم. </a:t>
            </a:r>
            <a:br>
              <a:rPr lang="ar-IQ" sz="1400" b="1" dirty="0"/>
            </a:br>
            <a:r>
              <a:rPr lang="ar-IQ" sz="1400" b="1" dirty="0"/>
              <a:t>4ـ العلاقات الامومية :  مثل عدم التوافق بين جينات الابن  وجينات أمه كما في مجموعات الدم مثل (</a:t>
            </a:r>
            <a:r>
              <a:rPr lang="en-US" sz="1400" b="1" dirty="0"/>
              <a:t>BAO </a:t>
            </a:r>
            <a:r>
              <a:rPr lang="ar-IQ" sz="1400" b="1" dirty="0"/>
              <a:t>و</a:t>
            </a:r>
            <a:r>
              <a:rPr lang="en-US" sz="1400" b="1" dirty="0"/>
              <a:t>Rh  ) </a:t>
            </a:r>
            <a:r>
              <a:rPr lang="ar-IQ" sz="1400" b="1" dirty="0"/>
              <a:t>وهي عوامل خارجية .</a:t>
            </a:r>
            <a:br>
              <a:rPr lang="ar-IQ" sz="1400" b="1" dirty="0"/>
            </a:br>
            <a:r>
              <a:rPr lang="ar-IQ" sz="1400" b="1" dirty="0"/>
              <a:t>العوامل او التأثرات البيئية الداخلية المؤثرة على الشكل المظهري :</a:t>
            </a:r>
            <a:br>
              <a:rPr lang="ar-IQ" sz="1400" b="1" dirty="0"/>
            </a:br>
            <a:r>
              <a:rPr lang="ar-IQ" sz="1400" b="1" dirty="0"/>
              <a:t>1ـ العمر </a:t>
            </a:r>
            <a:br>
              <a:rPr lang="ar-IQ" sz="1400" b="1" dirty="0"/>
            </a:br>
            <a:r>
              <a:rPr lang="ar-IQ" sz="1400" b="1" dirty="0"/>
              <a:t>2ـ الجنس </a:t>
            </a:r>
            <a:br>
              <a:rPr lang="ar-IQ" sz="1400" b="1" dirty="0"/>
            </a:br>
            <a:r>
              <a:rPr lang="ar-IQ" sz="1400" b="1" dirty="0"/>
              <a:t>3ـ المواد والتفاعلات الوسطية </a:t>
            </a:r>
            <a:r>
              <a:rPr lang="en-US" sz="1400" b="1" dirty="0"/>
              <a:t>Substrates  </a:t>
            </a:r>
            <a:br>
              <a:rPr lang="en-US" sz="1400" b="1" dirty="0"/>
            </a:br>
            <a:r>
              <a:rPr lang="ar-IQ" sz="1400" b="1" dirty="0"/>
              <a:t>وقد سبق الكلام عن هذه العوامل .</a:t>
            </a:r>
            <a:br>
              <a:rPr lang="ar-IQ" sz="1400" b="1" dirty="0"/>
            </a:br>
            <a:r>
              <a:rPr lang="ar-IQ" sz="1400" b="1" dirty="0"/>
              <a:t> </a:t>
            </a:r>
            <a:br>
              <a:rPr lang="ar-IQ" sz="1400" b="1" dirty="0"/>
            </a:br>
            <a:r>
              <a:rPr lang="ar-IQ" sz="1400" b="1" dirty="0"/>
              <a:t>التأثيرات الامومية والوراثة </a:t>
            </a:r>
            <a:r>
              <a:rPr lang="ar-IQ" sz="1400" b="1" dirty="0" err="1"/>
              <a:t>السايتوبلازمية</a:t>
            </a:r>
            <a:r>
              <a:rPr lang="ar-IQ" sz="1400" b="1" dirty="0"/>
              <a:t> </a:t>
            </a:r>
            <a:br>
              <a:rPr lang="ar-IQ" sz="1400" b="1" dirty="0"/>
            </a:br>
            <a:r>
              <a:rPr lang="ar-IQ" sz="1400" b="1" dirty="0"/>
              <a:t>      لقد تحدثنا في المحاضرات السابقة عن أساليب توارث صفات معينة وربطناها بالنواة (الكروموسومات )، ولذلك توقعاتنا عن انتقال الصفة وظهورها في الافراد مرتبطة بمعرفتنا بانعزال وتوزيع الكروموسومات، هذه الحقيقة لا يمكن معارضتها لحد الان طالما نعد ان الـ </a:t>
            </a:r>
            <a:r>
              <a:rPr lang="en-US" sz="1400" b="1" dirty="0"/>
              <a:t>DNA  </a:t>
            </a:r>
            <a:r>
              <a:rPr lang="ar-IQ" sz="1400" b="1" dirty="0"/>
              <a:t>هو المادة الوراثية الاساسية وان جميع مادة الـ</a:t>
            </a:r>
            <a:r>
              <a:rPr lang="en-US" sz="1400" b="1" dirty="0"/>
              <a:t>DNA  </a:t>
            </a:r>
            <a:r>
              <a:rPr lang="ar-IQ" sz="1400" b="1" dirty="0"/>
              <a:t>متركزة في الكروموسومات حيث ان 99% من مجموع الـ </a:t>
            </a:r>
            <a:r>
              <a:rPr lang="en-US" sz="1400" b="1" dirty="0"/>
              <a:t>DNA </a:t>
            </a:r>
            <a:r>
              <a:rPr lang="ar-IQ" sz="1400" b="1" dirty="0"/>
              <a:t>موجودة في الكروموسومات . ومن جهة اخرى فان الـ </a:t>
            </a:r>
            <a:r>
              <a:rPr lang="en-US" sz="1400" b="1" dirty="0"/>
              <a:t>DNA </a:t>
            </a:r>
            <a:r>
              <a:rPr lang="ar-IQ" sz="1400" b="1" dirty="0" err="1"/>
              <a:t>لايستطيع</a:t>
            </a:r>
            <a:r>
              <a:rPr lang="ar-IQ" sz="1400" b="1" dirty="0"/>
              <a:t> تكوين الصفات </a:t>
            </a:r>
            <a:r>
              <a:rPr lang="ar-IQ" sz="1400" b="1" dirty="0" err="1"/>
              <a:t>البايولوجية</a:t>
            </a:r>
            <a:r>
              <a:rPr lang="ar-IQ" sz="1400" b="1" dirty="0"/>
              <a:t> في غياب مكونات الخلية الاخرى، فوجود الـ </a:t>
            </a:r>
            <a:r>
              <a:rPr lang="en-US" sz="1400" b="1" dirty="0"/>
              <a:t>DNA  </a:t>
            </a:r>
            <a:r>
              <a:rPr lang="ar-IQ" sz="1400" b="1" dirty="0"/>
              <a:t>لوحده </a:t>
            </a:r>
            <a:r>
              <a:rPr lang="ar-IQ" sz="1400" b="1" dirty="0" err="1"/>
              <a:t>لاينتج</a:t>
            </a:r>
            <a:r>
              <a:rPr lang="ar-IQ" sz="1400" b="1" dirty="0"/>
              <a:t> كائن حي لان ذلك يعتمد على الوسط الذي يستطيع فيه إظهار عمله. وكما بينا سابقا بان للبيئة </a:t>
            </a:r>
            <a:r>
              <a:rPr lang="ar-IQ" sz="1400" b="1" dirty="0" err="1"/>
              <a:t>تاثير</a:t>
            </a:r>
            <a:r>
              <a:rPr lang="ar-IQ" sz="1400" b="1" dirty="0"/>
              <a:t> كبير على التركيب الوراثي من اجل اظهار </a:t>
            </a:r>
            <a:r>
              <a:rPr lang="ar-IQ" sz="1400" b="1" dirty="0" err="1"/>
              <a:t>الفينوتايب</a:t>
            </a:r>
            <a:r>
              <a:rPr lang="ar-IQ" sz="1400" b="1" dirty="0"/>
              <a:t> المعين. ففي الخلية نفسها يوجد احد المصادر البيئية المهمة وهي </a:t>
            </a:r>
            <a:r>
              <a:rPr lang="ar-IQ" sz="1400" b="1" dirty="0" err="1"/>
              <a:t>السايتوبلازم</a:t>
            </a:r>
            <a:r>
              <a:rPr lang="ar-IQ" sz="1400" b="1" dirty="0"/>
              <a:t> الذي يحيط مباشرة بالنواة، فالمحتويات </a:t>
            </a:r>
            <a:r>
              <a:rPr lang="ar-IQ" sz="1400" b="1" dirty="0" err="1"/>
              <a:t>السايتوبلازمية</a:t>
            </a:r>
            <a:r>
              <a:rPr lang="ar-IQ" sz="1400" b="1" dirty="0"/>
              <a:t> قد تختلف بين الافراد ولذلك فمن غير المستغرب ان نجد مفعول التركيب الوراثي في </a:t>
            </a:r>
            <a:r>
              <a:rPr lang="ar-IQ" sz="1400" b="1" dirty="0" err="1"/>
              <a:t>سايتوبلازم</a:t>
            </a:r>
            <a:r>
              <a:rPr lang="ar-IQ" sz="1400" b="1" dirty="0"/>
              <a:t> ما يختلف عن مفعوله عند وجوده في </a:t>
            </a:r>
            <a:r>
              <a:rPr lang="ar-IQ" sz="1400" b="1" dirty="0" err="1"/>
              <a:t>سايتوبلازم</a:t>
            </a:r>
            <a:r>
              <a:rPr lang="ar-IQ" sz="1400" b="1" dirty="0"/>
              <a:t> اخر، وهذا يتضح عن طريق التجارب، فمثلا وجد ان الام هي التي تعطي البيضة فهي تساهم بكمية من </a:t>
            </a:r>
            <a:r>
              <a:rPr lang="ar-IQ" sz="1400" b="1" dirty="0" err="1"/>
              <a:t>السايتوبلازم</a:t>
            </a:r>
            <a:r>
              <a:rPr lang="ar-IQ" sz="1400" b="1" dirty="0"/>
              <a:t> اكثر من كمية </a:t>
            </a:r>
            <a:r>
              <a:rPr lang="ar-IQ" sz="1400" b="1" dirty="0" err="1"/>
              <a:t>السايتوبلازم</a:t>
            </a:r>
            <a:r>
              <a:rPr lang="ar-IQ" sz="1400" b="1" dirty="0"/>
              <a:t> الموجود في </a:t>
            </a:r>
            <a:r>
              <a:rPr lang="ar-IQ" sz="1400" b="1" dirty="0" err="1"/>
              <a:t>الحيمن</a:t>
            </a:r>
            <a:r>
              <a:rPr lang="ar-IQ" sz="1400" b="1" dirty="0"/>
              <a:t> الذي يساهم به الاب .</a:t>
            </a:r>
            <a:br>
              <a:rPr lang="ar-IQ" sz="1400" b="1" dirty="0"/>
            </a:br>
            <a:endParaRPr lang="ar-IQ" sz="1400" b="1" dirty="0"/>
          </a:p>
        </p:txBody>
      </p:sp>
    </p:spTree>
    <p:extLst>
      <p:ext uri="{BB962C8B-B14F-4D97-AF65-F5344CB8AC3E}">
        <p14:creationId xmlns:p14="http://schemas.microsoft.com/office/powerpoint/2010/main" val="297234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552728"/>
          </a:xfrm>
        </p:spPr>
        <p:txBody>
          <a:bodyPr>
            <a:noAutofit/>
          </a:bodyPr>
          <a:lstStyle/>
          <a:p>
            <a:pPr algn="r"/>
            <a:r>
              <a:rPr lang="ar-IQ" sz="1400" b="1" dirty="0"/>
              <a:t>أـ </a:t>
            </a:r>
            <a:r>
              <a:rPr lang="ar-IQ" sz="1400" b="1" dirty="0" err="1"/>
              <a:t>التاثيرات</a:t>
            </a:r>
            <a:r>
              <a:rPr lang="ar-IQ" sz="1400" b="1" dirty="0"/>
              <a:t> الامية : </a:t>
            </a:r>
            <a:r>
              <a:rPr lang="en-US" sz="1400" b="1" dirty="0"/>
              <a:t>Mitral effects </a:t>
            </a:r>
            <a:br>
              <a:rPr lang="en-US" sz="1400" b="1" dirty="0"/>
            </a:br>
            <a:r>
              <a:rPr lang="en-US" sz="1400" b="1" dirty="0"/>
              <a:t> </a:t>
            </a:r>
            <a:r>
              <a:rPr lang="ar-IQ" sz="1400" b="1" dirty="0"/>
              <a:t>اوضح العالم </a:t>
            </a:r>
            <a:r>
              <a:rPr lang="en-US" sz="1400" b="1" dirty="0" err="1"/>
              <a:t>caspari</a:t>
            </a:r>
            <a:r>
              <a:rPr lang="en-US" sz="1400" b="1" dirty="0"/>
              <a:t>  </a:t>
            </a:r>
            <a:r>
              <a:rPr lang="ar-IQ" sz="1400" b="1" dirty="0" err="1"/>
              <a:t>تاثير</a:t>
            </a:r>
            <a:r>
              <a:rPr lang="ar-IQ" sz="1400" b="1" dirty="0"/>
              <a:t> الام في حشرة عثة الطحين ودرس صفتين، لون الجسم ولون والعيون لليرقات، فلون جسم اليرقات واللون </a:t>
            </a:r>
            <a:r>
              <a:rPr lang="ar-IQ" sz="1400" b="1" dirty="0" err="1"/>
              <a:t>القهوائي</a:t>
            </a:r>
            <a:r>
              <a:rPr lang="ar-IQ" sz="1400" b="1" dirty="0"/>
              <a:t> الداكن للعينيها سببهما صبغة  </a:t>
            </a:r>
            <a:r>
              <a:rPr lang="ar-IQ" sz="1400" b="1" dirty="0" err="1"/>
              <a:t>الكاينورينين</a:t>
            </a:r>
            <a:r>
              <a:rPr lang="ar-IQ" sz="1400" b="1" dirty="0"/>
              <a:t> الموجودة في </a:t>
            </a:r>
            <a:r>
              <a:rPr lang="ar-IQ" sz="1400" b="1" dirty="0" err="1"/>
              <a:t>السايتوبلازم</a:t>
            </a:r>
            <a:r>
              <a:rPr lang="ar-IQ" sz="1400" b="1" dirty="0"/>
              <a:t> والناتجة عن وجود الجين </a:t>
            </a:r>
            <a:r>
              <a:rPr lang="en-US" sz="1400" b="1" dirty="0"/>
              <a:t>A </a:t>
            </a:r>
            <a:r>
              <a:rPr lang="ar-IQ" sz="1400" b="1" dirty="0"/>
              <a:t>السائد على </a:t>
            </a:r>
            <a:r>
              <a:rPr lang="ar-IQ" sz="1400" b="1" dirty="0" err="1"/>
              <a:t>اليله</a:t>
            </a:r>
            <a:r>
              <a:rPr lang="ar-IQ" sz="1400" b="1" dirty="0"/>
              <a:t> المتنحي </a:t>
            </a:r>
            <a:r>
              <a:rPr lang="en-US" sz="1400" b="1" dirty="0"/>
              <a:t>a </a:t>
            </a:r>
            <a:r>
              <a:rPr lang="ar-IQ" sz="1400" b="1" dirty="0"/>
              <a:t>و الذي لا يعمل على تكوين أية صبغة، فعند تلقيح ذكر هجين </a:t>
            </a:r>
            <a:r>
              <a:rPr lang="en-US" sz="1400" b="1" dirty="0"/>
              <a:t>A </a:t>
            </a:r>
            <a:r>
              <a:rPr lang="en-US" sz="1400" b="1" dirty="0" err="1"/>
              <a:t>a</a:t>
            </a:r>
            <a:r>
              <a:rPr lang="en-US" sz="1400" b="1" dirty="0"/>
              <a:t> </a:t>
            </a:r>
            <a:r>
              <a:rPr lang="ar-IQ" sz="1400" b="1" dirty="0"/>
              <a:t>مع أنثى متنحية  (</a:t>
            </a:r>
            <a:r>
              <a:rPr lang="en-US" sz="1400" b="1" dirty="0" err="1"/>
              <a:t>aa</a:t>
            </a:r>
            <a:r>
              <a:rPr lang="en-US" sz="1400" b="1" dirty="0"/>
              <a:t>) </a:t>
            </a:r>
            <a:r>
              <a:rPr lang="ar-IQ" sz="1400" b="1" dirty="0"/>
              <a:t>نلاحظ ان نصف اليرقات الناتجة تحتوي على هذه الصبغة و النصف الا خر غير ملون كلاتي : </a:t>
            </a:r>
            <a:br>
              <a:rPr lang="ar-IQ" sz="1400" b="1" dirty="0"/>
            </a:br>
            <a:r>
              <a:rPr lang="en-US" sz="1400" b="1" dirty="0"/>
              <a:t>a </a:t>
            </a:r>
            <a:r>
              <a:rPr lang="en-US" sz="1400" b="1" dirty="0" err="1"/>
              <a:t>a</a:t>
            </a:r>
            <a:r>
              <a:rPr lang="en-US" sz="1400" b="1" dirty="0"/>
              <a:t>          →              A </a:t>
            </a:r>
            <a:r>
              <a:rPr lang="en-US" sz="1400" b="1" dirty="0" err="1"/>
              <a:t>a</a:t>
            </a:r>
            <a:r>
              <a:rPr lang="en-US" sz="1400" b="1" dirty="0"/>
              <a:t>     +     a </a:t>
            </a:r>
            <a:r>
              <a:rPr lang="en-US" sz="1400" b="1" dirty="0" err="1"/>
              <a:t>a</a:t>
            </a:r>
            <a:r>
              <a:rPr lang="en-US" sz="1400" b="1" dirty="0"/>
              <a:t>                        </a:t>
            </a:r>
            <a:r>
              <a:rPr lang="en-US" sz="1400" b="1" dirty="0" err="1"/>
              <a:t>A</a:t>
            </a:r>
            <a:r>
              <a:rPr lang="en-US" sz="1400" b="1" dirty="0"/>
              <a:t> </a:t>
            </a:r>
            <a:r>
              <a:rPr lang="en-US" sz="1400" b="1" dirty="0" err="1"/>
              <a:t>a</a:t>
            </a:r>
            <a:r>
              <a:rPr lang="en-US" sz="1400" b="1" dirty="0"/>
              <a:t>    ×                     </a:t>
            </a:r>
            <a:br>
              <a:rPr lang="en-US" sz="1400" b="1" dirty="0"/>
            </a:br>
            <a:r>
              <a:rPr lang="en-US" sz="1400" b="1" dirty="0"/>
              <a:t>50%</a:t>
            </a:r>
            <a:r>
              <a:rPr lang="ar-IQ" sz="1400" b="1" dirty="0"/>
              <a:t>عديم اللون    +   50% ملون           انثى غير ملونة        ذكر ملون </a:t>
            </a:r>
            <a:br>
              <a:rPr lang="ar-IQ" sz="1400" b="1" dirty="0"/>
            </a:br>
            <a:r>
              <a:rPr lang="ar-IQ" sz="1400" b="1" dirty="0"/>
              <a:t/>
            </a:r>
            <a:br>
              <a:rPr lang="ar-IQ" sz="1400" b="1" dirty="0"/>
            </a:br>
            <a:r>
              <a:rPr lang="ar-IQ" sz="1400" b="1" dirty="0"/>
              <a:t>اما عند اجراء التلقيح العكسي اي يتزاوج ذكر </a:t>
            </a:r>
            <a:r>
              <a:rPr lang="en-US" sz="1400" b="1" dirty="0" err="1"/>
              <a:t>aa</a:t>
            </a:r>
            <a:r>
              <a:rPr lang="en-US" sz="1400" b="1" dirty="0"/>
              <a:t> </a:t>
            </a:r>
            <a:r>
              <a:rPr lang="ar-IQ" sz="1400" b="1" dirty="0"/>
              <a:t>مع انثى </a:t>
            </a:r>
            <a:r>
              <a:rPr lang="en-US" sz="1400" b="1" dirty="0" err="1"/>
              <a:t>Aa</a:t>
            </a:r>
            <a:r>
              <a:rPr lang="en-US" sz="1400" b="1" dirty="0"/>
              <a:t>  </a:t>
            </a:r>
            <a:r>
              <a:rPr lang="ar-IQ" sz="1400" b="1" dirty="0"/>
              <a:t>نلاحظ  ان :</a:t>
            </a:r>
            <a:br>
              <a:rPr lang="ar-IQ" sz="1400" b="1" dirty="0"/>
            </a:br>
            <a:r>
              <a:rPr lang="ar-IQ" sz="1400" b="1" dirty="0"/>
              <a:t>             (النسل جميعه ملون)   </a:t>
            </a:r>
            <a:r>
              <a:rPr lang="en-US" sz="1400" b="1" dirty="0"/>
              <a:t>A </a:t>
            </a:r>
            <a:r>
              <a:rPr lang="en-US" sz="1400" b="1" dirty="0" err="1"/>
              <a:t>a</a:t>
            </a:r>
            <a:r>
              <a:rPr lang="en-US" sz="1400" b="1" dirty="0"/>
              <a:t>  x </a:t>
            </a:r>
            <a:r>
              <a:rPr lang="en-US" sz="1400" b="1" dirty="0" err="1"/>
              <a:t>aa</a:t>
            </a:r>
            <a:r>
              <a:rPr lang="en-US" sz="1400" b="1" dirty="0"/>
              <a:t>  →  </a:t>
            </a:r>
            <a:r>
              <a:rPr lang="en-US" sz="1400" b="1" dirty="0" err="1"/>
              <a:t>Aa</a:t>
            </a:r>
            <a:r>
              <a:rPr lang="en-US" sz="1400" b="1" dirty="0"/>
              <a:t> +  </a:t>
            </a:r>
            <a:r>
              <a:rPr lang="en-US" sz="1400" b="1" dirty="0" err="1"/>
              <a:t>aa</a:t>
            </a:r>
            <a:r>
              <a:rPr lang="en-US" sz="1400" b="1" dirty="0"/>
              <a:t/>
            </a:r>
            <a:br>
              <a:rPr lang="en-US" sz="1400" b="1" dirty="0"/>
            </a:br>
            <a:r>
              <a:rPr lang="en-US" sz="1400" b="1" dirty="0"/>
              <a:t>      </a:t>
            </a:r>
            <a:r>
              <a:rPr lang="ar-IQ" sz="1400" b="1" dirty="0"/>
              <a:t>وهذا يدل دلالة واضحة على ان </a:t>
            </a:r>
            <a:r>
              <a:rPr lang="ar-IQ" sz="1400" b="1" dirty="0" err="1"/>
              <a:t>سايتوبلازم</a:t>
            </a:r>
            <a:r>
              <a:rPr lang="ar-IQ" sz="1400" b="1" dirty="0"/>
              <a:t> الام يحتوي على هذه الصبغة نتيجة احتواء تركيبها الوراثي على الجين (</a:t>
            </a:r>
            <a:r>
              <a:rPr lang="en-US" sz="1400" b="1" dirty="0"/>
              <a:t>A)، </a:t>
            </a:r>
            <a:r>
              <a:rPr lang="ar-IQ" sz="1400" b="1" dirty="0"/>
              <a:t>وبعد فترة من النمو تبدا حوالي نصف اليرقات بفقدان لون جسمها حتى تصبح تدريجيا عديمة الصبغة ( وهذه اليرقات هي ذات التركيب الوراثي </a:t>
            </a:r>
            <a:r>
              <a:rPr lang="en-US" sz="1400" b="1" dirty="0" err="1"/>
              <a:t>aa</a:t>
            </a:r>
            <a:r>
              <a:rPr lang="en-US" sz="1400" b="1" dirty="0"/>
              <a:t>) . </a:t>
            </a:r>
            <a:r>
              <a:rPr lang="ar-IQ" sz="1400" b="1" dirty="0"/>
              <a:t>ان تفسير هذه الظاهرة هو ان الام الحاوية على الجين </a:t>
            </a:r>
            <a:r>
              <a:rPr lang="en-US" sz="1400" b="1" dirty="0"/>
              <a:t>A </a:t>
            </a:r>
            <a:r>
              <a:rPr lang="ar-IQ" sz="1400" b="1" dirty="0"/>
              <a:t>تعطي الصبغة إلى البيوض التي تنتجها عن طريق </a:t>
            </a:r>
            <a:r>
              <a:rPr lang="ar-IQ" sz="1400" b="1" dirty="0" err="1"/>
              <a:t>السايتوبلازم</a:t>
            </a:r>
            <a:r>
              <a:rPr lang="ar-IQ" sz="1400" b="1" dirty="0"/>
              <a:t>، لذا فان الام ذات التركيب الوراثي </a:t>
            </a:r>
            <a:r>
              <a:rPr lang="en-US" sz="1400" b="1" dirty="0" err="1"/>
              <a:t>Aa</a:t>
            </a:r>
            <a:r>
              <a:rPr lang="en-US" sz="1400" b="1" dirty="0"/>
              <a:t> </a:t>
            </a:r>
            <a:r>
              <a:rPr lang="ar-IQ" sz="1400" b="1" dirty="0"/>
              <a:t>تنتج نوعين من البيوض </a:t>
            </a:r>
            <a:r>
              <a:rPr lang="en-US" sz="1400" b="1" dirty="0"/>
              <a:t>a , A </a:t>
            </a:r>
            <a:r>
              <a:rPr lang="ar-IQ" sz="1400" b="1" dirty="0"/>
              <a:t>وكلاهما يحتوي على الصبغة في </a:t>
            </a:r>
            <a:r>
              <a:rPr lang="ar-IQ" sz="1400" b="1" dirty="0" err="1"/>
              <a:t>سايتوبلازم</a:t>
            </a:r>
            <a:r>
              <a:rPr lang="ar-IQ" sz="1400" b="1" dirty="0"/>
              <a:t> البيوض، </a:t>
            </a:r>
            <a:r>
              <a:rPr lang="ar-IQ" sz="1400" b="1" dirty="0" err="1"/>
              <a:t>فالابناء</a:t>
            </a:r>
            <a:r>
              <a:rPr lang="ar-IQ" sz="1400" b="1" dirty="0"/>
              <a:t> ذات التركيب الوراثي </a:t>
            </a:r>
            <a:r>
              <a:rPr lang="en-US" sz="1400" b="1" dirty="0" err="1"/>
              <a:t>aa</a:t>
            </a:r>
            <a:r>
              <a:rPr lang="en-US" sz="1400" b="1" dirty="0"/>
              <a:t> </a:t>
            </a:r>
            <a:r>
              <a:rPr lang="ar-IQ" sz="1400" b="1" dirty="0"/>
              <a:t>ينقصها الجين </a:t>
            </a:r>
            <a:r>
              <a:rPr lang="en-US" sz="1400" b="1" dirty="0"/>
              <a:t>A  </a:t>
            </a:r>
            <a:r>
              <a:rPr lang="ar-IQ" sz="1400" b="1" dirty="0"/>
              <a:t>الذي يعمل على تكوين الصبغة في </a:t>
            </a:r>
            <a:r>
              <a:rPr lang="ar-IQ" sz="1400" b="1" dirty="0" err="1"/>
              <a:t>السايتوبلازم</a:t>
            </a:r>
            <a:r>
              <a:rPr lang="ar-IQ" sz="1400" b="1" dirty="0"/>
              <a:t> فان هذه اليرقات تصبح عديمة اللـــون بعد استهلاكها لجميع الصبغات التي حصلت عليها عن طريق الام . </a:t>
            </a:r>
            <a:br>
              <a:rPr lang="ar-IQ" sz="1400" b="1" dirty="0"/>
            </a:br>
            <a:r>
              <a:rPr lang="ar-IQ" sz="1400" b="1" dirty="0"/>
              <a:t>مثال اخر: </a:t>
            </a:r>
            <a:br>
              <a:rPr lang="ar-IQ" sz="1400" b="1" dirty="0"/>
            </a:br>
            <a:r>
              <a:rPr lang="ar-IQ" sz="1400" b="1" dirty="0"/>
              <a:t>      اتجاه </a:t>
            </a:r>
            <a:r>
              <a:rPr lang="ar-IQ" sz="1400" b="1" dirty="0" err="1"/>
              <a:t>ألاتفاف</a:t>
            </a:r>
            <a:r>
              <a:rPr lang="ar-IQ" sz="1400" b="1" dirty="0"/>
              <a:t> الحلزوني في قوقع لمينيا </a:t>
            </a:r>
            <a:r>
              <a:rPr lang="en-US" sz="1400" b="1" dirty="0" err="1"/>
              <a:t>Limnaea</a:t>
            </a:r>
            <a:r>
              <a:rPr lang="en-US" sz="1400" b="1" dirty="0"/>
              <a:t>  </a:t>
            </a:r>
            <a:r>
              <a:rPr lang="ar-IQ" sz="1400" b="1" dirty="0"/>
              <a:t>حيث لوحظ ان هناك نوعين من الالتفاف </a:t>
            </a:r>
            <a:r>
              <a:rPr lang="ar-IQ" sz="1400" b="1" dirty="0" err="1"/>
              <a:t>فاما</a:t>
            </a:r>
            <a:r>
              <a:rPr lang="ar-IQ" sz="1400" b="1" dirty="0"/>
              <a:t> ان تتجه فتحة الالتفاف الى اليمين ويسمى ( حلزون يميني ) و هذا سببه وجود الجين </a:t>
            </a:r>
            <a:r>
              <a:rPr lang="en-US" sz="1400" b="1" dirty="0"/>
              <a:t>D، </a:t>
            </a:r>
            <a:r>
              <a:rPr lang="ar-IQ" sz="1400" b="1" dirty="0"/>
              <a:t>او </a:t>
            </a:r>
            <a:r>
              <a:rPr lang="ar-IQ" sz="1400" b="1" dirty="0" err="1"/>
              <a:t>تتيجه</a:t>
            </a:r>
            <a:r>
              <a:rPr lang="ar-IQ" sz="1400" b="1" dirty="0"/>
              <a:t> فتحة الحلزون الى اليسار (حلزون يساري) وتنتج عن الحالة النقية لوجود الجين (</a:t>
            </a:r>
            <a:r>
              <a:rPr lang="en-US" sz="1400" b="1" dirty="0"/>
              <a:t>d). </a:t>
            </a:r>
            <a:r>
              <a:rPr lang="ar-IQ" sz="1400" b="1" dirty="0"/>
              <a:t>ولوحظ عند تزاوج هذين الصنفين كان اتجاه فتحة الالتفاف دائما تحدد بالتركيب الوراثي للام، حتى عندما يكون ذلك مختلفا عن التركيب الوراثي </a:t>
            </a:r>
            <a:r>
              <a:rPr lang="ar-IQ" sz="1400" b="1" dirty="0" err="1"/>
              <a:t>للابناء</a:t>
            </a:r>
            <a:r>
              <a:rPr lang="ar-IQ" sz="1400" b="1" dirty="0"/>
              <a:t>. لذلك فان التلقيح الذاتي للحلزون اليميني الالتفاف الهجين ينتج دائما ابناء يمينية الالتفاف وبضمنها الابناء ذات التركيب الوراثي (</a:t>
            </a:r>
            <a:r>
              <a:rPr lang="en-US" sz="1400" b="1" dirty="0" err="1"/>
              <a:t>dd</a:t>
            </a:r>
            <a:r>
              <a:rPr lang="en-US" sz="1400" b="1" dirty="0"/>
              <a:t>) </a:t>
            </a:r>
            <a:r>
              <a:rPr lang="ar-IQ" sz="1400" b="1" dirty="0"/>
              <a:t>الذي يجب ان تكون يسارية الالتفاف . ومشابه لذلك الابناء الناتجة عن التلقيح الذاتي لحلزون يساري </a:t>
            </a:r>
            <a:r>
              <a:rPr lang="ar-IQ" sz="1400" b="1" dirty="0" err="1"/>
              <a:t>الاتفاف</a:t>
            </a:r>
            <a:r>
              <a:rPr lang="ar-IQ" sz="1400" b="1" dirty="0"/>
              <a:t> هجين ( الابناء الهجينة </a:t>
            </a:r>
            <a:r>
              <a:rPr lang="ar-IQ" sz="1400" b="1" dirty="0" err="1"/>
              <a:t>لامهات</a:t>
            </a:r>
            <a:r>
              <a:rPr lang="ar-IQ" sz="1400" b="1" dirty="0"/>
              <a:t> ذات تركيب وراثي </a:t>
            </a:r>
            <a:r>
              <a:rPr lang="en-US" sz="1400" b="1" dirty="0" err="1"/>
              <a:t>dd</a:t>
            </a:r>
            <a:r>
              <a:rPr lang="en-US" sz="1400" b="1" dirty="0"/>
              <a:t> ) .</a:t>
            </a:r>
            <a:r>
              <a:rPr lang="ar-IQ" sz="1400" b="1" dirty="0"/>
              <a:t>ان </a:t>
            </a:r>
            <a:r>
              <a:rPr lang="ar-IQ" sz="1400" b="1" dirty="0" err="1"/>
              <a:t>تاثير</a:t>
            </a:r>
            <a:r>
              <a:rPr lang="ar-IQ" sz="1400" b="1" dirty="0"/>
              <a:t> الام يستمر لمدة جيل واحد فقط ، ولذلك نجد في الجيل الذي يله تنتج الامهات اليسارية الالتفاف ابناء يسارية الالتفاف حتى عندما تكون هذه البناء ذات تركيب وراثي يميني الالتفاف . ويظهر من هذا ان اتجاه الالتفاف الى اليسار او اليمين يحدده التركيب الوراثي للام، وفي هذه الحالة </a:t>
            </a:r>
            <a:r>
              <a:rPr lang="ar-IQ" sz="1400" b="1" dirty="0" err="1"/>
              <a:t>تاثير</a:t>
            </a:r>
            <a:r>
              <a:rPr lang="ar-IQ" sz="1400" b="1" dirty="0"/>
              <a:t> الام ينتقل عن طريق  </a:t>
            </a:r>
            <a:r>
              <a:rPr lang="ar-IQ" sz="1400" b="1" dirty="0" err="1"/>
              <a:t>سايتوبلازم</a:t>
            </a:r>
            <a:r>
              <a:rPr lang="ar-IQ" sz="1400" b="1" dirty="0"/>
              <a:t> البيضة لمدة جيل واحد </a:t>
            </a:r>
            <a:r>
              <a:rPr lang="ar-IQ" sz="1400" b="1" dirty="0" err="1"/>
              <a:t>لانه</a:t>
            </a:r>
            <a:r>
              <a:rPr lang="ar-IQ" sz="1400" b="1" dirty="0"/>
              <a:t> في الجيل اللاحق يتكون </a:t>
            </a:r>
            <a:r>
              <a:rPr lang="ar-IQ" sz="1400" b="1" dirty="0" err="1"/>
              <a:t>السايتوبلازم</a:t>
            </a:r>
            <a:r>
              <a:rPr lang="ar-IQ" sz="1400" b="1" dirty="0"/>
              <a:t> للبيضة تبعا للتركيب الوراثي للام الجديدة وكما هو موضح بالرسم الملحق       والسر في ذلك هو اتجاه التفاف فتحة الحلزون يعتمد على اتجاه انقسامات الخلايا المكونة للقوقعة وان اتجاه الانقسامات يتحدد من قبل </a:t>
            </a:r>
            <a:r>
              <a:rPr lang="ar-IQ" sz="1400" b="1" dirty="0" err="1"/>
              <a:t>السايتوبلازم</a:t>
            </a:r>
            <a:r>
              <a:rPr lang="ar-IQ" sz="1400" b="1" dirty="0"/>
              <a:t> .     </a:t>
            </a:r>
            <a:br>
              <a:rPr lang="ar-IQ" sz="1400" b="1" dirty="0"/>
            </a:br>
            <a:r>
              <a:rPr lang="ar-IQ" sz="1400" b="1" dirty="0"/>
              <a:t>        والخلاصة ان </a:t>
            </a:r>
            <a:r>
              <a:rPr lang="ar-IQ" sz="1400" b="1" dirty="0" err="1"/>
              <a:t>التاثير</a:t>
            </a:r>
            <a:r>
              <a:rPr lang="ar-IQ" sz="1400" b="1" dirty="0"/>
              <a:t> الامومي هو </a:t>
            </a:r>
            <a:r>
              <a:rPr lang="ar-IQ" sz="1400" b="1" dirty="0" err="1"/>
              <a:t>تاثير</a:t>
            </a:r>
            <a:r>
              <a:rPr lang="ar-IQ" sz="1400" b="1" dirty="0"/>
              <a:t> ناتج بفعل </a:t>
            </a:r>
            <a:r>
              <a:rPr lang="ar-IQ" sz="1400" b="1" dirty="0" err="1"/>
              <a:t>السايتوبلازم</a:t>
            </a:r>
            <a:r>
              <a:rPr lang="ar-IQ" sz="1400" b="1" dirty="0"/>
              <a:t> وهو مستقل عن </a:t>
            </a:r>
            <a:r>
              <a:rPr lang="ar-IQ" sz="1400" b="1" dirty="0" err="1"/>
              <a:t>تاثير</a:t>
            </a:r>
            <a:r>
              <a:rPr lang="ar-IQ" sz="1400" b="1" dirty="0"/>
              <a:t> النواة وينتج عنه </a:t>
            </a:r>
            <a:r>
              <a:rPr lang="ar-IQ" sz="1400" b="1" dirty="0" err="1"/>
              <a:t>تاثيرات</a:t>
            </a:r>
            <a:r>
              <a:rPr lang="ar-IQ" sz="1400" b="1" dirty="0"/>
              <a:t> مظهرية كما شاهدنا في الصبغة </a:t>
            </a:r>
            <a:r>
              <a:rPr lang="ar-IQ" sz="1400" b="1" dirty="0" err="1"/>
              <a:t>الكينورينين</a:t>
            </a:r>
            <a:r>
              <a:rPr lang="ar-IQ" sz="1400" b="1" dirty="0"/>
              <a:t> في عثة الطحين او اتجاه التفاف الحلزون، ولكن هذا </a:t>
            </a:r>
            <a:r>
              <a:rPr lang="ar-IQ" sz="1400" b="1" dirty="0" err="1"/>
              <a:t>التاثير</a:t>
            </a:r>
            <a:r>
              <a:rPr lang="ar-IQ" sz="1400" b="1" dirty="0"/>
              <a:t> هو ليس اجراء ذاتي للسايتوبلازم بل انه يختفي بعد ان يحل محله منتوج لجين نووي مناسب . </a:t>
            </a:r>
            <a:br>
              <a:rPr lang="ar-IQ" sz="1400" b="1" dirty="0"/>
            </a:br>
            <a:endParaRPr lang="ar-IQ" sz="1400" b="1" dirty="0"/>
          </a:p>
        </p:txBody>
      </p:sp>
    </p:spTree>
    <p:extLst>
      <p:ext uri="{BB962C8B-B14F-4D97-AF65-F5344CB8AC3E}">
        <p14:creationId xmlns:p14="http://schemas.microsoft.com/office/powerpoint/2010/main" val="74619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94722"/>
          </a:xfrm>
        </p:spPr>
        <p:txBody>
          <a:bodyPr>
            <a:normAutofit/>
          </a:bodyPr>
          <a:lstStyle/>
          <a:p>
            <a:pPr algn="r"/>
            <a:r>
              <a:rPr lang="ar-IQ" sz="1400" b="1" dirty="0"/>
              <a:t>الوراثة </a:t>
            </a:r>
            <a:r>
              <a:rPr lang="ar-IQ" sz="1400" b="1" dirty="0" err="1"/>
              <a:t>السايتوبلازمية</a:t>
            </a:r>
            <a:r>
              <a:rPr lang="ar-IQ" sz="1400" b="1" dirty="0"/>
              <a:t> (</a:t>
            </a:r>
            <a:r>
              <a:rPr lang="ar-IQ" sz="1400" b="1" dirty="0" err="1"/>
              <a:t>اللانووية</a:t>
            </a:r>
            <a:r>
              <a:rPr lang="ar-IQ" sz="1400" b="1" dirty="0"/>
              <a:t> ) :</a:t>
            </a:r>
            <a:br>
              <a:rPr lang="ar-IQ" sz="1400" b="1" dirty="0"/>
            </a:br>
            <a:r>
              <a:rPr lang="ar-IQ" sz="1400" b="1" dirty="0"/>
              <a:t>       في الامثلة السابقة عن عثة الطحين واتجاه </a:t>
            </a:r>
            <a:r>
              <a:rPr lang="ar-IQ" sz="1400" b="1" dirty="0" err="1"/>
              <a:t>ألتفاف</a:t>
            </a:r>
            <a:r>
              <a:rPr lang="ar-IQ" sz="1400" b="1" dirty="0"/>
              <a:t> الحلزون يكون </a:t>
            </a:r>
            <a:r>
              <a:rPr lang="ar-IQ" sz="1400" b="1" dirty="0" err="1"/>
              <a:t>المسؤل</a:t>
            </a:r>
            <a:r>
              <a:rPr lang="ar-IQ" sz="1400" b="1" dirty="0"/>
              <a:t> عنها هو </a:t>
            </a:r>
            <a:r>
              <a:rPr lang="ar-IQ" sz="1400" b="1" dirty="0" err="1"/>
              <a:t>السايتوبلازم</a:t>
            </a:r>
            <a:r>
              <a:rPr lang="ar-IQ" sz="1400" b="1" dirty="0"/>
              <a:t> لكنها تختفي بعدة فترة بمجرد انتهاء تأثير </a:t>
            </a:r>
            <a:r>
              <a:rPr lang="ar-IQ" sz="1400" b="1" dirty="0" err="1"/>
              <a:t>السايتوبلازم</a:t>
            </a:r>
            <a:r>
              <a:rPr lang="ar-IQ" sz="1400" b="1" dirty="0"/>
              <a:t> لكن هناك ادلة تشير الى ان هناك توارث مستقل عن التوارث النووي يحدث في </a:t>
            </a:r>
            <a:r>
              <a:rPr lang="ar-IQ" sz="1400" b="1" dirty="0" err="1"/>
              <a:t>السايتوبلازم</a:t>
            </a:r>
            <a:r>
              <a:rPr lang="ar-IQ" sz="1400" b="1" dirty="0"/>
              <a:t> وان هناك وحدات وراثية توازن الجينات الموجودة في الكروموسومات ، ولان موقعها خارج النواة فهي تسمى </a:t>
            </a:r>
            <a:r>
              <a:rPr lang="ar-IQ" sz="1400" b="1" dirty="0" err="1"/>
              <a:t>بلازموجينات</a:t>
            </a:r>
            <a:r>
              <a:rPr lang="ar-IQ" sz="1400" b="1" dirty="0"/>
              <a:t>  </a:t>
            </a:r>
            <a:r>
              <a:rPr lang="en-US" sz="1400" b="1" dirty="0" err="1"/>
              <a:t>Plasmogenes</a:t>
            </a:r>
            <a:r>
              <a:rPr lang="en-US" sz="1400" b="1" dirty="0"/>
              <a:t> </a:t>
            </a:r>
            <a:r>
              <a:rPr lang="ar-IQ" sz="1400" b="1" dirty="0"/>
              <a:t>او </a:t>
            </a:r>
            <a:r>
              <a:rPr lang="ar-IQ" sz="1400" b="1" dirty="0" err="1"/>
              <a:t>بلازمونات</a:t>
            </a:r>
            <a:r>
              <a:rPr lang="ar-IQ" sz="1400" b="1" dirty="0"/>
              <a:t>  </a:t>
            </a:r>
            <a:r>
              <a:rPr lang="en-US" sz="1400" b="1" dirty="0" err="1"/>
              <a:t>Plasmons</a:t>
            </a:r>
            <a:r>
              <a:rPr lang="en-US" sz="1400" b="1" dirty="0"/>
              <a:t>  </a:t>
            </a:r>
            <a:r>
              <a:rPr lang="ar-IQ" sz="1400" b="1" dirty="0"/>
              <a:t>او </a:t>
            </a:r>
            <a:r>
              <a:rPr lang="ar-IQ" sz="1400" b="1" dirty="0" err="1"/>
              <a:t>بلازميدات</a:t>
            </a:r>
            <a:r>
              <a:rPr lang="ar-IQ" sz="1400" b="1" dirty="0"/>
              <a:t> </a:t>
            </a:r>
            <a:r>
              <a:rPr lang="en-US" sz="1400" b="1" dirty="0"/>
              <a:t>Plasmids </a:t>
            </a:r>
            <a:r>
              <a:rPr lang="ar-IQ" sz="1400" b="1" dirty="0"/>
              <a:t>وفي حالة التزاوج بين الاحياء الحاملة لصفات تسببها عوامل خارج نووية فأن هذه الصفات لا تتوارث بموجب النسب المندلية وهي على العكس من التأثير الامومي الذي يختفي بعد جيل او بعد مدة زمنية فأنها تستديم طالما العامل الخارج نووي يديم نفسه . </a:t>
            </a:r>
            <a:br>
              <a:rPr lang="ar-IQ" sz="1400" b="1" dirty="0"/>
            </a:br>
            <a:r>
              <a:rPr lang="ar-IQ" sz="1400" b="1" dirty="0"/>
              <a:t>الادلة على التوريث </a:t>
            </a:r>
            <a:r>
              <a:rPr lang="ar-IQ" sz="1400" b="1" dirty="0" err="1"/>
              <a:t>السايتوبلازمي</a:t>
            </a:r>
            <a:r>
              <a:rPr lang="ar-IQ" sz="1400" b="1" dirty="0"/>
              <a:t> (الخارج النواة) : </a:t>
            </a:r>
            <a:br>
              <a:rPr lang="ar-IQ" sz="1400" b="1" dirty="0"/>
            </a:br>
            <a:r>
              <a:rPr lang="ar-IQ" sz="1400" b="1" dirty="0"/>
              <a:t>1ـ ان اختلاف النتائج في التلقيحات العكسية </a:t>
            </a:r>
            <a:r>
              <a:rPr lang="en-US" sz="1400" b="1" dirty="0"/>
              <a:t>Reciprocal  crosses  </a:t>
            </a:r>
            <a:r>
              <a:rPr lang="ar-IQ" sz="1400" b="1" dirty="0"/>
              <a:t>يوضح الانحراف عن النموذج </a:t>
            </a:r>
            <a:r>
              <a:rPr lang="ar-IQ" sz="1400" b="1" dirty="0" err="1"/>
              <a:t>المندلي</a:t>
            </a:r>
            <a:r>
              <a:rPr lang="ar-IQ" sz="1400" b="1" dirty="0"/>
              <a:t> للجين المتحكم بصفة جسمية وبعد استبعاد دور الارتباط بالجنس في وراثة الصفة فأن الاختلافات في نتائج </a:t>
            </a:r>
            <a:r>
              <a:rPr lang="ar-IQ" sz="1400" b="1" dirty="0" err="1"/>
              <a:t>التهجينات</a:t>
            </a:r>
            <a:r>
              <a:rPr lang="ar-IQ" sz="1400" b="1" dirty="0"/>
              <a:t> العكسية سيشير الى ان احد الاباء (وعادة الام) بان له تأثير اكبر من الاب الاخر على صفة معينة .</a:t>
            </a:r>
            <a:br>
              <a:rPr lang="ar-IQ" sz="1400" b="1" dirty="0"/>
            </a:br>
            <a:r>
              <a:rPr lang="ar-IQ" sz="1400" b="1" dirty="0"/>
              <a:t>2ـ ان الكميتات الانثوية تحمل كمية اكبر من </a:t>
            </a:r>
            <a:r>
              <a:rPr lang="ar-IQ" sz="1400" b="1" dirty="0" err="1"/>
              <a:t>السايتوبلازم</a:t>
            </a:r>
            <a:r>
              <a:rPr lang="ar-IQ" sz="1400" b="1" dirty="0"/>
              <a:t> </a:t>
            </a:r>
            <a:r>
              <a:rPr lang="ar-IQ" sz="1400" b="1" dirty="0" err="1"/>
              <a:t>والعضيات</a:t>
            </a:r>
            <a:r>
              <a:rPr lang="ar-IQ" sz="1400" b="1" dirty="0"/>
              <a:t> </a:t>
            </a:r>
            <a:r>
              <a:rPr lang="ar-IQ" sz="1400" b="1" dirty="0" err="1"/>
              <a:t>السايتوبلازمية</a:t>
            </a:r>
            <a:r>
              <a:rPr lang="ar-IQ" sz="1400" b="1" dirty="0"/>
              <a:t> مقارنة </a:t>
            </a:r>
            <a:r>
              <a:rPr lang="ar-IQ" sz="1400" b="1" dirty="0" err="1"/>
              <a:t>بالكميتات</a:t>
            </a:r>
            <a:r>
              <a:rPr lang="ar-IQ" sz="1400" b="1" dirty="0"/>
              <a:t> الذكرية ويتوقع ان تؤثر على الصفات غير المندلية .</a:t>
            </a:r>
            <a:br>
              <a:rPr lang="ar-IQ" sz="1400" b="1" dirty="0"/>
            </a:br>
            <a:r>
              <a:rPr lang="ar-IQ" sz="1400" b="1" dirty="0"/>
              <a:t>3ـ تشغل الجينات النووية مواقع ثابتة في الكروموسومات ولها خرائط محددة تعين مواقعها بالنسبة للجينات الاخرى، ان توفر هذا النوع من المعلومات يمكن من اثبات التوريـث </a:t>
            </a:r>
            <a:r>
              <a:rPr lang="ar-IQ" sz="1400" b="1" dirty="0" err="1"/>
              <a:t>اللانووي</a:t>
            </a:r>
            <a:r>
              <a:rPr lang="ar-IQ" sz="1400" b="1" dirty="0"/>
              <a:t> . </a:t>
            </a:r>
            <a:br>
              <a:rPr lang="ar-IQ" sz="1400" b="1" dirty="0"/>
            </a:br>
            <a:r>
              <a:rPr lang="ar-IQ" sz="1400" b="1" dirty="0"/>
              <a:t>4- يقترح من عدم ظهور الانعزالات المندلية المميزة التي تعتمد  على دورة الكروموسومات في الانقسام الميوزي حالة تورث </a:t>
            </a:r>
            <a:r>
              <a:rPr lang="ar-IQ" sz="1400" b="1" dirty="0" err="1"/>
              <a:t>سايتوبلازمي</a:t>
            </a:r>
            <a:r>
              <a:rPr lang="ar-IQ" sz="1400" b="1" dirty="0"/>
              <a:t> . </a:t>
            </a:r>
            <a:br>
              <a:rPr lang="ar-IQ" sz="1400" b="1" dirty="0"/>
            </a:br>
            <a:r>
              <a:rPr lang="ar-IQ" sz="1400" b="1" dirty="0"/>
              <a:t>5- التعويض </a:t>
            </a:r>
            <a:r>
              <a:rPr lang="ar-IQ" sz="1400" b="1" dirty="0" err="1"/>
              <a:t>التجربي</a:t>
            </a:r>
            <a:r>
              <a:rPr lang="ar-IQ" sz="1400" b="1" dirty="0"/>
              <a:t> </a:t>
            </a:r>
            <a:r>
              <a:rPr lang="ar-IQ" sz="1400" b="1" dirty="0" err="1"/>
              <a:t>للانوية</a:t>
            </a:r>
            <a:r>
              <a:rPr lang="ar-IQ" sz="1400" b="1" dirty="0"/>
              <a:t> يمكن ان يوضح التأثير النسبي لكل من النواة </a:t>
            </a:r>
            <a:r>
              <a:rPr lang="ar-IQ" sz="1400" b="1" dirty="0" err="1"/>
              <a:t>والسايتوبلازم</a:t>
            </a:r>
            <a:r>
              <a:rPr lang="ar-IQ" sz="1400" b="1" dirty="0"/>
              <a:t>، فتوريت الصفات دون توريث جينات نووية يؤكد التوريث </a:t>
            </a:r>
            <a:r>
              <a:rPr lang="ar-IQ" sz="1400" b="1" dirty="0" err="1"/>
              <a:t>السايتوبلازمي</a:t>
            </a:r>
            <a:r>
              <a:rPr lang="ar-IQ" sz="1400" b="1" dirty="0"/>
              <a:t> . </a:t>
            </a:r>
            <a:br>
              <a:rPr lang="ar-IQ" sz="1400" b="1" dirty="0"/>
            </a:br>
            <a:r>
              <a:rPr lang="ar-IQ" sz="1400" b="1" dirty="0"/>
              <a:t>امثلة على التوارث </a:t>
            </a:r>
            <a:r>
              <a:rPr lang="ar-IQ" sz="1400" b="1" dirty="0" err="1"/>
              <a:t>السايتوبلازمي</a:t>
            </a:r>
            <a:r>
              <a:rPr lang="ar-IQ" sz="1400" b="1" dirty="0"/>
              <a:t> (</a:t>
            </a:r>
            <a:r>
              <a:rPr lang="ar-IQ" sz="1400" b="1" dirty="0" err="1"/>
              <a:t>اللانووي</a:t>
            </a:r>
            <a:r>
              <a:rPr lang="ar-IQ" sz="1400" b="1" dirty="0"/>
              <a:t> ) :</a:t>
            </a:r>
            <a:br>
              <a:rPr lang="ar-IQ" sz="1400" b="1" dirty="0"/>
            </a:br>
            <a:r>
              <a:rPr lang="ar-IQ" sz="1400" b="1" dirty="0"/>
              <a:t>مثال : في النباتات الراقية (الذرة مثلا) اذا كان سبب الاختلاف في نتائج التلقيح العكسي يعود الى اختلاف كميات </a:t>
            </a:r>
            <a:r>
              <a:rPr lang="ar-IQ" sz="1400" b="1" dirty="0" err="1"/>
              <a:t>السايتوبلازم</a:t>
            </a:r>
            <a:r>
              <a:rPr lang="ar-IQ" sz="1400" b="1" dirty="0"/>
              <a:t> </a:t>
            </a:r>
            <a:r>
              <a:rPr lang="ar-IQ" sz="1400" b="1" dirty="0" err="1"/>
              <a:t>لكميتات</a:t>
            </a:r>
            <a:r>
              <a:rPr lang="ar-IQ" sz="1400" b="1" dirty="0"/>
              <a:t> الام والاب فان هناك اعتقادا بوجود توريث </a:t>
            </a:r>
            <a:r>
              <a:rPr lang="ar-IQ" sz="1400" b="1" dirty="0" err="1"/>
              <a:t>سايتوبلازمي</a:t>
            </a:r>
            <a:r>
              <a:rPr lang="ar-IQ" sz="1400" b="1" dirty="0"/>
              <a:t>، ان مشاركة حبة اللقاح في </a:t>
            </a:r>
            <a:r>
              <a:rPr lang="ar-IQ" sz="1400" b="1" dirty="0" err="1"/>
              <a:t>سايتوبلازم</a:t>
            </a:r>
            <a:r>
              <a:rPr lang="ar-IQ" sz="1400" b="1" dirty="0"/>
              <a:t> </a:t>
            </a:r>
            <a:r>
              <a:rPr lang="ar-IQ" sz="1400" b="1" dirty="0" err="1"/>
              <a:t>الزايكوت</a:t>
            </a:r>
            <a:r>
              <a:rPr lang="ar-IQ" sz="1400" b="1" dirty="0"/>
              <a:t> قليلة جدا او معدومة حيث ان معظم </a:t>
            </a:r>
            <a:r>
              <a:rPr lang="ar-IQ" sz="1400" b="1" dirty="0" err="1"/>
              <a:t>السايتوبلازم</a:t>
            </a:r>
            <a:r>
              <a:rPr lang="ar-IQ" sz="1400" b="1" dirty="0"/>
              <a:t> يورث من خلال </a:t>
            </a:r>
            <a:r>
              <a:rPr lang="ar-IQ" sz="1400" b="1" dirty="0" err="1"/>
              <a:t>سايتوبلازم</a:t>
            </a:r>
            <a:r>
              <a:rPr lang="ar-IQ" sz="1400" b="1" dirty="0"/>
              <a:t> الام (البويضة)، ففي الذرة الصفراء توجد صفة الورقة المخططة، </a:t>
            </a:r>
            <a:r>
              <a:rPr lang="ar-IQ" sz="1400" b="1" dirty="0" err="1"/>
              <a:t>والتهجينات</a:t>
            </a:r>
            <a:r>
              <a:rPr lang="ar-IQ" sz="1400" b="1" dirty="0"/>
              <a:t> التالية توضح </a:t>
            </a:r>
            <a:r>
              <a:rPr lang="ar-IQ" sz="1400" b="1" dirty="0" err="1"/>
              <a:t>تاثير</a:t>
            </a:r>
            <a:r>
              <a:rPr lang="ar-IQ" sz="1400" b="1" dirty="0"/>
              <a:t> الوراثة </a:t>
            </a:r>
            <a:r>
              <a:rPr lang="ar-IQ" sz="1400" b="1" dirty="0" err="1"/>
              <a:t>السايتوبلازمية</a:t>
            </a:r>
            <a:r>
              <a:rPr lang="ar-IQ" sz="1400" b="1" dirty="0"/>
              <a:t> : </a:t>
            </a:r>
            <a:br>
              <a:rPr lang="ar-IQ" sz="1400" b="1" dirty="0"/>
            </a:br>
            <a:r>
              <a:rPr lang="ar-IQ" sz="1400" b="1" dirty="0"/>
              <a:t/>
            </a:r>
            <a:br>
              <a:rPr lang="ar-IQ" sz="1400" b="1" dirty="0"/>
            </a:br>
            <a:r>
              <a:rPr lang="ar-IQ" sz="1400" b="1" dirty="0"/>
              <a:t/>
            </a:r>
            <a:br>
              <a:rPr lang="ar-IQ" sz="1400" b="1" dirty="0"/>
            </a:br>
            <a:r>
              <a:rPr lang="ar-IQ" sz="1400" b="1" dirty="0"/>
              <a:t>الاباء  :        نبات ذات اوراق مخططة (ذكر) </a:t>
            </a:r>
            <a:r>
              <a:rPr lang="en-US" sz="1400" b="1" dirty="0"/>
              <a:t>X </a:t>
            </a:r>
            <a:r>
              <a:rPr lang="ar-IQ" sz="1400" b="1" dirty="0"/>
              <a:t>نبات ذات اوراق خضراء (انثى) </a:t>
            </a:r>
            <a:br>
              <a:rPr lang="ar-IQ" sz="1400" b="1" dirty="0"/>
            </a:br>
            <a:r>
              <a:rPr lang="ar-IQ" sz="1400" b="1" dirty="0"/>
              <a:t>الجيل الاول  :        جميع النباتات في الجيل الاول خضراء الاوراق  </a:t>
            </a:r>
            <a:br>
              <a:rPr lang="ar-IQ" sz="1400" b="1" dirty="0"/>
            </a:br>
            <a:r>
              <a:rPr lang="ar-IQ" sz="1400" b="1" dirty="0"/>
              <a:t>التهجين العكسي : نبات ذات اوراق مخططة (انثى)</a:t>
            </a:r>
            <a:r>
              <a:rPr lang="en-US" sz="1400" b="1" dirty="0"/>
              <a:t>X  </a:t>
            </a:r>
            <a:r>
              <a:rPr lang="ar-IQ" sz="1400" b="1" dirty="0"/>
              <a:t>نبات ذات اوراق خضراء (ذكر).</a:t>
            </a:r>
            <a:br>
              <a:rPr lang="ar-IQ" sz="1400" b="1" dirty="0"/>
            </a:br>
            <a:r>
              <a:rPr lang="ar-IQ" sz="1400" b="1" dirty="0"/>
              <a:t>الجيل الاول : نباتات خضراء الاوراق + نباتات مخططة الاوراق + نباتات بيضاء الاوراق وبنسب متفاوتة. </a:t>
            </a:r>
            <a:br>
              <a:rPr lang="ar-IQ" sz="1400" b="1" dirty="0"/>
            </a:br>
            <a:r>
              <a:rPr lang="ar-IQ" sz="1400" b="1" dirty="0"/>
              <a:t>مثال : صفة القاتل في </a:t>
            </a:r>
            <a:r>
              <a:rPr lang="ar-IQ" sz="1400" b="1" dirty="0" err="1"/>
              <a:t>البارامسيوم</a:t>
            </a:r>
            <a:r>
              <a:rPr lang="ar-IQ" sz="1400" b="1" dirty="0"/>
              <a:t> :</a:t>
            </a:r>
            <a:br>
              <a:rPr lang="ar-IQ" sz="1400" b="1" dirty="0"/>
            </a:br>
            <a:r>
              <a:rPr lang="ar-IQ" sz="1400" b="1" dirty="0"/>
              <a:t>        </a:t>
            </a:r>
          </a:p>
        </p:txBody>
      </p:sp>
    </p:spTree>
    <p:extLst>
      <p:ext uri="{BB962C8B-B14F-4D97-AF65-F5344CB8AC3E}">
        <p14:creationId xmlns:p14="http://schemas.microsoft.com/office/powerpoint/2010/main" val="269155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434282"/>
          </a:xfrm>
        </p:spPr>
        <p:txBody>
          <a:bodyPr>
            <a:normAutofit/>
          </a:bodyPr>
          <a:lstStyle/>
          <a:p>
            <a:pPr algn="r"/>
            <a:r>
              <a:rPr lang="ar-IQ" sz="1400" b="1" dirty="0"/>
              <a:t>يوجد في بعض سلالات </a:t>
            </a:r>
            <a:r>
              <a:rPr lang="ar-IQ" sz="1400" b="1" dirty="0" err="1"/>
              <a:t>الباراميسيوم</a:t>
            </a:r>
            <a:r>
              <a:rPr lang="ar-IQ" sz="1400" b="1" dirty="0"/>
              <a:t> عامل يدعى كابا </a:t>
            </a:r>
            <a:r>
              <a:rPr lang="en-US" sz="1400" b="1" dirty="0"/>
              <a:t>Kappa </a:t>
            </a:r>
            <a:r>
              <a:rPr lang="ar-IQ" sz="1400" b="1" dirty="0"/>
              <a:t>وهو عبارة عن جينات صغيرة توجد في </a:t>
            </a:r>
            <a:r>
              <a:rPr lang="ar-IQ" sz="1400" b="1" dirty="0" err="1"/>
              <a:t>السايتوبلازم</a:t>
            </a:r>
            <a:r>
              <a:rPr lang="ar-IQ" sz="1400" b="1" dirty="0"/>
              <a:t> </a:t>
            </a:r>
            <a:r>
              <a:rPr lang="ar-IQ" sz="1400" b="1" dirty="0" err="1"/>
              <a:t>وتتالف</a:t>
            </a:r>
            <a:r>
              <a:rPr lang="ar-IQ" sz="1400" b="1" dirty="0"/>
              <a:t> من بروتين و</a:t>
            </a:r>
            <a:r>
              <a:rPr lang="en-US" sz="1400" b="1" dirty="0"/>
              <a:t>DNA </a:t>
            </a:r>
            <a:r>
              <a:rPr lang="ar-IQ" sz="1400" b="1" dirty="0"/>
              <a:t>و</a:t>
            </a:r>
            <a:r>
              <a:rPr lang="en-US" sz="1400" b="1" dirty="0"/>
              <a:t>RNA ، </a:t>
            </a:r>
            <a:r>
              <a:rPr lang="ar-IQ" sz="1400" b="1" dirty="0"/>
              <a:t>واذا وجد هذا العامل مع جين نووي بصورة سائدة ويرمز له (</a:t>
            </a:r>
            <a:r>
              <a:rPr lang="en-US" sz="1400" b="1" dirty="0"/>
              <a:t>K) </a:t>
            </a:r>
            <a:r>
              <a:rPr lang="ar-IQ" sz="1400" b="1" dirty="0"/>
              <a:t>فينتج عنه مادة تدعى </a:t>
            </a:r>
            <a:r>
              <a:rPr lang="ar-IQ" sz="1400" b="1" dirty="0" err="1"/>
              <a:t>الباراميسين</a:t>
            </a:r>
            <a:r>
              <a:rPr lang="ar-IQ" sz="1400" b="1" dirty="0"/>
              <a:t> </a:t>
            </a:r>
            <a:r>
              <a:rPr lang="en-US" sz="1400" b="1" dirty="0" err="1"/>
              <a:t>Paramecin</a:t>
            </a:r>
            <a:r>
              <a:rPr lang="en-US" sz="1400" b="1" dirty="0"/>
              <a:t> </a:t>
            </a:r>
            <a:r>
              <a:rPr lang="ar-IQ" sz="1400" b="1" dirty="0"/>
              <a:t>والتي تفرز بالماء وتؤدي الى قتل حيوانات البراميسيوم غير الحاوية لهذا العامل </a:t>
            </a:r>
            <a:r>
              <a:rPr lang="en-US" sz="1400" b="1" dirty="0"/>
              <a:t>K ، </a:t>
            </a:r>
            <a:r>
              <a:rPr lang="ar-IQ" sz="1400" b="1" dirty="0"/>
              <a:t>لذا يدعى البراميسيوم الحامل لعامل كابا والجين النووي السائد </a:t>
            </a:r>
            <a:r>
              <a:rPr lang="en-US" sz="1400" b="1" dirty="0"/>
              <a:t>K </a:t>
            </a:r>
            <a:r>
              <a:rPr lang="ar-IQ" sz="1400" b="1" dirty="0"/>
              <a:t>معا </a:t>
            </a:r>
            <a:r>
              <a:rPr lang="ar-IQ" sz="1400" b="1" dirty="0" err="1"/>
              <a:t>بالباراميسيوم</a:t>
            </a:r>
            <a:r>
              <a:rPr lang="ar-IQ" sz="1400" b="1" dirty="0"/>
              <a:t> القاتل، بينما يدعى </a:t>
            </a:r>
            <a:r>
              <a:rPr lang="ar-IQ" sz="1400" b="1" dirty="0" err="1"/>
              <a:t>الباراميسيم</a:t>
            </a:r>
            <a:r>
              <a:rPr lang="ar-IQ" sz="1400" b="1" dirty="0"/>
              <a:t> الخالي من هذا العامل </a:t>
            </a:r>
            <a:r>
              <a:rPr lang="ar-IQ" sz="1400" b="1" dirty="0" err="1"/>
              <a:t>بالباراميسيوم</a:t>
            </a:r>
            <a:r>
              <a:rPr lang="ar-IQ" sz="1400" b="1" dirty="0"/>
              <a:t> الحساس، اذا كان </a:t>
            </a:r>
            <a:r>
              <a:rPr lang="ar-IQ" sz="1400" b="1" dirty="0" err="1"/>
              <a:t>البارميسيوم</a:t>
            </a:r>
            <a:r>
              <a:rPr lang="ar-IQ" sz="1400" b="1" dirty="0"/>
              <a:t> حاوي على جين نقي متنحي (</a:t>
            </a:r>
            <a:r>
              <a:rPr lang="en-US" sz="1400" b="1" dirty="0" err="1"/>
              <a:t>kk</a:t>
            </a:r>
            <a:r>
              <a:rPr lang="en-US" sz="1400" b="1" dirty="0"/>
              <a:t>) </a:t>
            </a:r>
            <a:r>
              <a:rPr lang="ar-IQ" sz="1400" b="1" dirty="0"/>
              <a:t>فانة </a:t>
            </a:r>
            <a:r>
              <a:rPr lang="ar-IQ" sz="1400" b="1" dirty="0" err="1"/>
              <a:t>لايفرز</a:t>
            </a:r>
            <a:r>
              <a:rPr lang="ar-IQ" sz="1400" b="1" dirty="0"/>
              <a:t> مادة </a:t>
            </a:r>
            <a:r>
              <a:rPr lang="ar-IQ" sz="1400" b="1" dirty="0" err="1"/>
              <a:t>الباراميسين</a:t>
            </a:r>
            <a:r>
              <a:rPr lang="ar-IQ" sz="1400" b="1" dirty="0"/>
              <a:t> على الرغم من </a:t>
            </a:r>
            <a:r>
              <a:rPr lang="ar-IQ" sz="1400" b="1" dirty="0" err="1"/>
              <a:t>احتوائة</a:t>
            </a:r>
            <a:r>
              <a:rPr lang="ar-IQ" sz="1400" b="1" dirty="0"/>
              <a:t> على عامل كابا، اضافة لذلك فان وجود الجين السائد (</a:t>
            </a:r>
            <a:r>
              <a:rPr lang="en-US" sz="1400" b="1" dirty="0"/>
              <a:t>K) </a:t>
            </a:r>
            <a:r>
              <a:rPr lang="ar-IQ" sz="1400" b="1" dirty="0"/>
              <a:t>في النواة غير كافي </a:t>
            </a:r>
            <a:r>
              <a:rPr lang="ar-IQ" sz="1400" b="1" dirty="0" err="1"/>
              <a:t>لانتاج</a:t>
            </a:r>
            <a:r>
              <a:rPr lang="ar-IQ" sz="1400" b="1" dirty="0"/>
              <a:t> المادة السامة اذا فقد عامل كابا من </a:t>
            </a:r>
            <a:r>
              <a:rPr lang="ar-IQ" sz="1400" b="1" dirty="0" err="1"/>
              <a:t>السايتوبلازم</a:t>
            </a:r>
            <a:r>
              <a:rPr lang="ar-IQ" sz="1400" b="1" dirty="0"/>
              <a:t> . </a:t>
            </a:r>
            <a:br>
              <a:rPr lang="ar-IQ" sz="1400" b="1" dirty="0"/>
            </a:br>
            <a:r>
              <a:rPr lang="ar-IQ" sz="1400" b="1" dirty="0"/>
              <a:t>لقد كشف </a:t>
            </a:r>
            <a:r>
              <a:rPr lang="ar-IQ" sz="1400" b="1" dirty="0" err="1"/>
              <a:t>المكركسوب</a:t>
            </a:r>
            <a:r>
              <a:rPr lang="ar-IQ" sz="1400" b="1" dirty="0"/>
              <a:t> الالكتروني ان هذه الجسيمات تحوي على كمية قليلة من </a:t>
            </a:r>
            <a:r>
              <a:rPr lang="ar-IQ" sz="1400" b="1" dirty="0" err="1"/>
              <a:t>السايتوبلازم</a:t>
            </a:r>
            <a:r>
              <a:rPr lang="ar-IQ" sz="1400" b="1" dirty="0"/>
              <a:t> وانها محاطة بغشاء ويمكن نقلها الى الخلايا الاخرى وذلك </a:t>
            </a:r>
            <a:r>
              <a:rPr lang="ar-IQ" sz="1400" b="1" dirty="0" err="1"/>
              <a:t>باطعامها</a:t>
            </a:r>
            <a:r>
              <a:rPr lang="ar-IQ" sz="1400" b="1" dirty="0"/>
              <a:t> هذه الجسيمات والتي تعتبر </a:t>
            </a:r>
            <a:r>
              <a:rPr lang="ar-IQ" sz="1400" b="1" dirty="0" err="1"/>
              <a:t>سايتوبلازمية</a:t>
            </a:r>
            <a:r>
              <a:rPr lang="ar-IQ" sz="1400" b="1" dirty="0"/>
              <a:t>. </a:t>
            </a:r>
          </a:p>
        </p:txBody>
      </p:sp>
    </p:spTree>
    <p:extLst>
      <p:ext uri="{BB962C8B-B14F-4D97-AF65-F5344CB8AC3E}">
        <p14:creationId xmlns:p14="http://schemas.microsoft.com/office/powerpoint/2010/main" val="371481726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 التأثيرات البيئية (المحيطية) والتعبير الجيني</vt:lpstr>
      <vt:lpstr>اهم التأثيرات البيئية الخارجية على الشكل المظهري :  1ـ درجة الحرارة : مثل اللون الاحمر للازهار في نبات زهرة الربيع يكون هو السائد في درجة حرارة الغرفة بينما يتحول الى اللون الابيض عند تعرض النبات الى درجة حرارة 68 فهرنهات .  2ـ الضوء :  وهو مهم للنبات اكثر من غيره، فنمو الباردات ولو لفترة قصيرة فأنها لا تستطيع ان تطور الكلوروفيل في الظل ( مع امتلاكها لجينات تطوير الكلوروفيل ).  3ـ الغذاء :  حيث يؤدي الغذاء وظائف عديدة ومنها توفير الطاقة وتزويد الفرد بالمادة اللازمة للبناء .... الخ . حيث يختلف الإفراد في حاجتهم للغذاء كماً ونوعاً وحتى ضمن النوع الواحد وخاصة عند حصول طفرات تجعلهم عاجزين عن تصنيع مركبات معينة ضرورية لانجاز وظيفة أو اكثر مما يتطلب إضافتها لغذائهم.  4ـ العلاقات الامومية :  مثل عدم التوافق بين جينات الابن  وجينات أمه كما في مجموعات الدم مثل (BAO وRh  ) وهي عوامل خارجية . العوامل او التأثرات البيئية الداخلية المؤثرة على الشكل المظهري : 1ـ العمر  2ـ الجنس  3ـ المواد والتفاعلات الوسطية Substrates   وقد سبق الكلام عن هذه العوامل .   التأثيرات الامومية والوراثة السايتوبلازمية        لقد تحدثنا في المحاضرات السابقة عن أساليب توارث صفات معينة وربطناها بالنواة (الكروموسومات )، ولذلك توقعاتنا عن انتقال الصفة وظهورها في الافراد مرتبطة بمعرفتنا بانعزال وتوزيع الكروموسومات، هذه الحقيقة لا يمكن معارضتها لحد الان طالما نعد ان الـ DNA  هو المادة الوراثية الاساسية وان جميع مادة الـDNA  متركزة في الكروموسومات حيث ان 99% من مجموع الـ DNA موجودة في الكروموسومات . ومن جهة اخرى فان الـ DNA لايستطيع تكوين الصفات البايولوجية في غياب مكونات الخلية الاخرى، فوجود الـ DNA  لوحده لاينتج كائن حي لان ذلك يعتمد على الوسط الذي يستطيع فيه إظهار عمله. وكما بينا سابقا بان للبيئة تاثير كبير على التركيب الوراثي من اجل اظهار الفينوتايب المعين. ففي الخلية نفسها يوجد احد المصادر البيئية المهمة وهي السايتوبلازم الذي يحيط مباشرة بالنواة، فالمحتويات السايتوبلازمية قد تختلف بين الافراد ولذلك فمن غير المستغرب ان نجد مفعول التركيب الوراثي في سايتوبلازم ما يختلف عن مفعوله عند وجوده في سايتوبلازم اخر، وهذا يتضح عن طريق التجارب، فمثلا وجد ان الام هي التي تعطي البيضة فهي تساهم بكمية من السايتوبلازم اكثر من كمية السايتوبلازم الموجود في الحيمن الذي يساهم به الاب . </vt:lpstr>
      <vt:lpstr>أـ التاثيرات الامية : Mitral effects   اوضح العالم caspari  تاثير الام في حشرة عثة الطحين ودرس صفتين، لون الجسم ولون والعيون لليرقات، فلون جسم اليرقات واللون القهوائي الداكن للعينيها سببهما صبغة  الكاينورينين الموجودة في السايتوبلازم والناتجة عن وجود الجين A السائد على اليله المتنحي a و الذي لا يعمل على تكوين أية صبغة، فعند تلقيح ذكر هجين A a مع أنثى متنحية  (aa) نلاحظ ان نصف اليرقات الناتجة تحتوي على هذه الصبغة و النصف الا خر غير ملون كلاتي :  a a          →              A a     +     a a                        A a    ×                      50%عديم اللون    +   50% ملون           انثى غير ملونة        ذكر ملون   اما عند اجراء التلقيح العكسي اي يتزاوج ذكر aa مع انثى Aa  نلاحظ  ان :              (النسل جميعه ملون)   A a  x aa  →  Aa +  aa       وهذا يدل دلالة واضحة على ان سايتوبلازم الام يحتوي على هذه الصبغة نتيجة احتواء تركيبها الوراثي على الجين (A)، وبعد فترة من النمو تبدا حوالي نصف اليرقات بفقدان لون جسمها حتى تصبح تدريجيا عديمة الصبغة ( وهذه اليرقات هي ذات التركيب الوراثي aa) . ان تفسير هذه الظاهرة هو ان الام الحاوية على الجين A تعطي الصبغة إلى البيوض التي تنتجها عن طريق السايتوبلازم، لذا فان الام ذات التركيب الوراثي Aa تنتج نوعين من البيوض a , A وكلاهما يحتوي على الصبغة في سايتوبلازم البيوض، فالابناء ذات التركيب الوراثي aa ينقصها الجين A  الذي يعمل على تكوين الصبغة في السايتوبلازم فان هذه اليرقات تصبح عديمة اللـــون بعد استهلاكها لجميع الصبغات التي حصلت عليها عن طريق الام .  مثال اخر:        اتجاه ألاتفاف الحلزوني في قوقع لمينيا Limnaea  حيث لوحظ ان هناك نوعين من الالتفاف فاما ان تتجه فتحة الالتفاف الى اليمين ويسمى ( حلزون يميني ) و هذا سببه وجود الجين D، او تتيجه فتحة الحلزون الى اليسار (حلزون يساري) وتنتج عن الحالة النقية لوجود الجين (d). ولوحظ عند تزاوج هذين الصنفين كان اتجاه فتحة الالتفاف دائما تحدد بالتركيب الوراثي للام، حتى عندما يكون ذلك مختلفا عن التركيب الوراثي للابناء. لذلك فان التلقيح الذاتي للحلزون اليميني الالتفاف الهجين ينتج دائما ابناء يمينية الالتفاف وبضمنها الابناء ذات التركيب الوراثي (dd) الذي يجب ان تكون يسارية الالتفاف . ومشابه لذلك الابناء الناتجة عن التلقيح الذاتي لحلزون يساري الاتفاف هجين ( الابناء الهجينة لامهات ذات تركيب وراثي dd ) .ان تاثير الام يستمر لمدة جيل واحد فقط ، ولذلك نجد في الجيل الذي يله تنتج الامهات اليسارية الالتفاف ابناء يسارية الالتفاف حتى عندما تكون هذه البناء ذات تركيب وراثي يميني الالتفاف . ويظهر من هذا ان اتجاه الالتفاف الى اليسار او اليمين يحدده التركيب الوراثي للام، وفي هذه الحالة تاثير الام ينتقل عن طريق  سايتوبلازم البيضة لمدة جيل واحد لانه في الجيل اللاحق يتكون السايتوبلازم للبيضة تبعا للتركيب الوراثي للام الجديدة وكما هو موضح بالرسم الملحق       والسر في ذلك هو اتجاه التفاف فتحة الحلزون يعتمد على اتجاه انقسامات الخلايا المكونة للقوقعة وان اتجاه الانقسامات يتحدد من قبل السايتوبلازم .              والخلاصة ان التاثير الامومي هو تاثير ناتج بفعل السايتوبلازم وهو مستقل عن تاثير النواة وينتج عنه تاثيرات مظهرية كما شاهدنا في الصبغة الكينورينين في عثة الطحين او اتجاه التفاف الحلزون، ولكن هذا التاثير هو ليس اجراء ذاتي للسايتوبلازم بل انه يختفي بعد ان يحل محله منتوج لجين نووي مناسب .  </vt:lpstr>
      <vt:lpstr>الوراثة السايتوبلازمية (اللانووية ) :        في الامثلة السابقة عن عثة الطحين واتجاه ألتفاف الحلزون يكون المسؤل عنها هو السايتوبلازم لكنها تختفي بعدة فترة بمجرد انتهاء تأثير السايتوبلازم لكن هناك ادلة تشير الى ان هناك توارث مستقل عن التوارث النووي يحدث في السايتوبلازم وان هناك وحدات وراثية توازن الجينات الموجودة في الكروموسومات ، ولان موقعها خارج النواة فهي تسمى بلازموجينات  Plasmogenes او بلازمونات  Plasmons  او بلازميدات Plasmids وفي حالة التزاوج بين الاحياء الحاملة لصفات تسببها عوامل خارج نووية فأن هذه الصفات لا تتوارث بموجب النسب المندلية وهي على العكس من التأثير الامومي الذي يختفي بعد جيل او بعد مدة زمنية فأنها تستديم طالما العامل الخارج نووي يديم نفسه .  الادلة على التوريث السايتوبلازمي (الخارج النواة) :  1ـ ان اختلاف النتائج في التلقيحات العكسية Reciprocal  crosses  يوضح الانحراف عن النموذج المندلي للجين المتحكم بصفة جسمية وبعد استبعاد دور الارتباط بالجنس في وراثة الصفة فأن الاختلافات في نتائج التهجينات العكسية سيشير الى ان احد الاباء (وعادة الام) بان له تأثير اكبر من الاب الاخر على صفة معينة . 2ـ ان الكميتات الانثوية تحمل كمية اكبر من السايتوبلازم والعضيات السايتوبلازمية مقارنة بالكميتات الذكرية ويتوقع ان تؤثر على الصفات غير المندلية . 3ـ تشغل الجينات النووية مواقع ثابتة في الكروموسومات ولها خرائط محددة تعين مواقعها بالنسبة للجينات الاخرى، ان توفر هذا النوع من المعلومات يمكن من اثبات التوريـث اللانووي .  4- يقترح من عدم ظهور الانعزالات المندلية المميزة التي تعتمد  على دورة الكروموسومات في الانقسام الميوزي حالة تورث سايتوبلازمي .  5- التعويض التجربي للانوية يمكن ان يوضح التأثير النسبي لكل من النواة والسايتوبلازم، فتوريت الصفات دون توريث جينات نووية يؤكد التوريث السايتوبلازمي .  امثلة على التوارث السايتوبلازمي (اللانووي ) : مثال : في النباتات الراقية (الذرة مثلا) اذا كان سبب الاختلاف في نتائج التلقيح العكسي يعود الى اختلاف كميات السايتوبلازم لكميتات الام والاب فان هناك اعتقادا بوجود توريث سايتوبلازمي، ان مشاركة حبة اللقاح في سايتوبلازم الزايكوت قليلة جدا او معدومة حيث ان معظم السايتوبلازم يورث من خلال سايتوبلازم الام (البويضة)، ففي الذرة الصفراء توجد صفة الورقة المخططة، والتهجينات التالية توضح تاثير الوراثة السايتوبلازمية :    الاباء  :        نبات ذات اوراق مخططة (ذكر) X نبات ذات اوراق خضراء (انثى)  الجيل الاول  :        جميع النباتات في الجيل الاول خضراء الاوراق   التهجين العكسي : نبات ذات اوراق مخططة (انثى)X  نبات ذات اوراق خضراء (ذكر). الجيل الاول : نباتات خضراء الاوراق + نباتات مخططة الاوراق + نباتات بيضاء الاوراق وبنسب متفاوتة.  مثال : صفة القاتل في البارامسيوم :         </vt:lpstr>
      <vt:lpstr>يوجد في بعض سلالات الباراميسيوم عامل يدعى كابا Kappa وهو عبارة عن جينات صغيرة توجد في السايتوبلازم وتتالف من بروتين وDNA وRNA ، واذا وجد هذا العامل مع جين نووي بصورة سائدة ويرمز له (K) فينتج عنه مادة تدعى الباراميسين Paramecin والتي تفرز بالماء وتؤدي الى قتل حيوانات البراميسيوم غير الحاوية لهذا العامل K ، لذا يدعى البراميسيوم الحامل لعامل كابا والجين النووي السائد K معا بالباراميسيوم القاتل، بينما يدعى الباراميسيم الخالي من هذا العامل بالباراميسيوم الحساس، اذا كان البارميسيوم حاوي على جين نقي متنحي (kk) فانة لايفرز مادة الباراميسين على الرغم من احتوائة على عامل كابا، اضافة لذلك فان وجود الجين السائد (K) في النواة غير كافي لانتاج المادة السامة اذا فقد عامل كابا من السايتوبلازم .  لقد كشف المكركسوب الالكتروني ان هذه الجسيمات تحوي على كمية قليلة من السايتوبلازم وانها محاطة بغشاء ويمكن نقلها الى الخلايا الاخرى وذلك باطعامها هذه الجسيمات والتي تعتبر سايتوبلازمية.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التأثيرات البيئية (المحيطية) والتعبير الجيني</dc:title>
  <dc:creator>Notes</dc:creator>
  <cp:lastModifiedBy>Azi</cp:lastModifiedBy>
  <cp:revision>1</cp:revision>
  <dcterms:created xsi:type="dcterms:W3CDTF">2018-11-11T15:33:56Z</dcterms:created>
  <dcterms:modified xsi:type="dcterms:W3CDTF">2018-11-11T15:44:14Z</dcterms:modified>
</cp:coreProperties>
</file>